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7" r:id="rId2"/>
  </p:sldMasterIdLst>
  <p:notesMasterIdLst>
    <p:notesMasterId r:id="rId121"/>
  </p:notesMasterIdLst>
  <p:sldIdLst>
    <p:sldId id="702" r:id="rId3"/>
    <p:sldId id="691" r:id="rId4"/>
    <p:sldId id="839" r:id="rId5"/>
    <p:sldId id="692" r:id="rId6"/>
    <p:sldId id="694" r:id="rId7"/>
    <p:sldId id="693" r:id="rId8"/>
    <p:sldId id="772" r:id="rId9"/>
    <p:sldId id="695" r:id="rId10"/>
    <p:sldId id="722" r:id="rId11"/>
    <p:sldId id="800" r:id="rId12"/>
    <p:sldId id="801" r:id="rId13"/>
    <p:sldId id="802" r:id="rId14"/>
    <p:sldId id="774" r:id="rId15"/>
    <p:sldId id="777" r:id="rId16"/>
    <p:sldId id="778" r:id="rId17"/>
    <p:sldId id="885" r:id="rId18"/>
    <p:sldId id="776" r:id="rId19"/>
    <p:sldId id="889" r:id="rId20"/>
    <p:sldId id="716" r:id="rId21"/>
    <p:sldId id="720" r:id="rId22"/>
    <p:sldId id="887" r:id="rId23"/>
    <p:sldId id="888" r:id="rId24"/>
    <p:sldId id="714" r:id="rId25"/>
    <p:sldId id="890" r:id="rId26"/>
    <p:sldId id="773" r:id="rId27"/>
    <p:sldId id="785" r:id="rId28"/>
    <p:sldId id="786" r:id="rId29"/>
    <p:sldId id="749" r:id="rId30"/>
    <p:sldId id="780" r:id="rId31"/>
    <p:sldId id="751" r:id="rId32"/>
    <p:sldId id="752" r:id="rId33"/>
    <p:sldId id="753" r:id="rId34"/>
    <p:sldId id="754" r:id="rId35"/>
    <p:sldId id="755" r:id="rId36"/>
    <p:sldId id="756" r:id="rId37"/>
    <p:sldId id="757" r:id="rId38"/>
    <p:sldId id="758" r:id="rId39"/>
    <p:sldId id="759" r:id="rId40"/>
    <p:sldId id="760" r:id="rId41"/>
    <p:sldId id="761" r:id="rId42"/>
    <p:sldId id="762" r:id="rId43"/>
    <p:sldId id="763" r:id="rId44"/>
    <p:sldId id="764" r:id="rId45"/>
    <p:sldId id="765" r:id="rId46"/>
    <p:sldId id="766" r:id="rId47"/>
    <p:sldId id="767" r:id="rId48"/>
    <p:sldId id="768" r:id="rId49"/>
    <p:sldId id="769" r:id="rId50"/>
    <p:sldId id="770" r:id="rId51"/>
    <p:sldId id="727" r:id="rId52"/>
    <p:sldId id="784" r:id="rId53"/>
    <p:sldId id="730" r:id="rId54"/>
    <p:sldId id="732" r:id="rId55"/>
    <p:sldId id="733" r:id="rId56"/>
    <p:sldId id="735" r:id="rId57"/>
    <p:sldId id="736" r:id="rId58"/>
    <p:sldId id="739" r:id="rId59"/>
    <p:sldId id="740" r:id="rId60"/>
    <p:sldId id="738" r:id="rId61"/>
    <p:sldId id="743" r:id="rId62"/>
    <p:sldId id="744" r:id="rId63"/>
    <p:sldId id="745" r:id="rId64"/>
    <p:sldId id="747" r:id="rId65"/>
    <p:sldId id="725" r:id="rId66"/>
    <p:sldId id="723" r:id="rId67"/>
    <p:sldId id="724" r:id="rId68"/>
    <p:sldId id="615" r:id="rId69"/>
    <p:sldId id="616" r:id="rId70"/>
    <p:sldId id="617" r:id="rId71"/>
    <p:sldId id="618" r:id="rId72"/>
    <p:sldId id="619" r:id="rId73"/>
    <p:sldId id="620" r:id="rId74"/>
    <p:sldId id="621" r:id="rId75"/>
    <p:sldId id="622" r:id="rId76"/>
    <p:sldId id="623" r:id="rId77"/>
    <p:sldId id="624" r:id="rId78"/>
    <p:sldId id="625" r:id="rId79"/>
    <p:sldId id="626" r:id="rId80"/>
    <p:sldId id="627" r:id="rId81"/>
    <p:sldId id="628" r:id="rId82"/>
    <p:sldId id="629" r:id="rId83"/>
    <p:sldId id="630" r:id="rId84"/>
    <p:sldId id="631" r:id="rId85"/>
    <p:sldId id="632" r:id="rId86"/>
    <p:sldId id="633" r:id="rId87"/>
    <p:sldId id="634" r:id="rId88"/>
    <p:sldId id="635" r:id="rId89"/>
    <p:sldId id="636" r:id="rId90"/>
    <p:sldId id="637" r:id="rId91"/>
    <p:sldId id="638" r:id="rId92"/>
    <p:sldId id="639" r:id="rId93"/>
    <p:sldId id="640" r:id="rId94"/>
    <p:sldId id="641" r:id="rId95"/>
    <p:sldId id="873" r:id="rId96"/>
    <p:sldId id="874" r:id="rId97"/>
    <p:sldId id="876" r:id="rId98"/>
    <p:sldId id="875" r:id="rId99"/>
    <p:sldId id="880" r:id="rId100"/>
    <p:sldId id="877" r:id="rId101"/>
    <p:sldId id="879" r:id="rId102"/>
    <p:sldId id="878" r:id="rId103"/>
    <p:sldId id="881" r:id="rId104"/>
    <p:sldId id="882" r:id="rId105"/>
    <p:sldId id="884" r:id="rId106"/>
    <p:sldId id="883" r:id="rId107"/>
    <p:sldId id="891" r:id="rId108"/>
    <p:sldId id="892" r:id="rId109"/>
    <p:sldId id="893" r:id="rId110"/>
    <p:sldId id="894" r:id="rId111"/>
    <p:sldId id="895" r:id="rId112"/>
    <p:sldId id="896" r:id="rId113"/>
    <p:sldId id="897" r:id="rId114"/>
    <p:sldId id="535" r:id="rId115"/>
    <p:sldId id="518" r:id="rId116"/>
    <p:sldId id="525" r:id="rId117"/>
    <p:sldId id="526" r:id="rId118"/>
    <p:sldId id="527" r:id="rId119"/>
    <p:sldId id="528" r:id="rId1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2AE2"/>
    <a:srgbClr val="7256E8"/>
    <a:srgbClr val="654EF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8" autoAdjust="0"/>
  </p:normalViewPr>
  <p:slideViewPr>
    <p:cSldViewPr>
      <p:cViewPr varScale="1">
        <p:scale>
          <a:sx n="110" d="100"/>
          <a:sy n="110" d="100"/>
        </p:scale>
        <p:origin x="864" y="108"/>
      </p:cViewPr>
      <p:guideLst>
        <p:guide orient="horz" pos="2160"/>
        <p:guide pos="2880"/>
      </p:guideLst>
    </p:cSldViewPr>
  </p:slideViewPr>
  <p:outlineViewPr>
    <p:cViewPr>
      <p:scale>
        <a:sx n="33" d="100"/>
        <a:sy n="33" d="100"/>
      </p:scale>
      <p:origin x="0" y="410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504EAD0-E157-4874-98CA-E76A1431483F}" type="datetimeFigureOut">
              <a:rPr lang="en-US" smtClean="0"/>
              <a:pPr/>
              <a:t>2/19/2019</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53E577-C446-4F73-A785-34C177053AA6}" type="slidenum">
              <a:rPr lang="en-AU" smtClean="0"/>
              <a:pPr/>
              <a:t>‹#›</a:t>
            </a:fld>
            <a:endParaRPr lang="en-AU"/>
          </a:p>
        </p:txBody>
      </p:sp>
    </p:spTree>
    <p:extLst>
      <p:ext uri="{BB962C8B-B14F-4D97-AF65-F5344CB8AC3E}">
        <p14:creationId xmlns:p14="http://schemas.microsoft.com/office/powerpoint/2010/main" val="185080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8F15C-5FD2-4FD1-9532-59FA7DB88AB9}" type="slidenum">
              <a:rPr lang="en-US" smtClean="0"/>
              <a:pPr/>
              <a:t>28</a:t>
            </a:fld>
            <a:endParaRPr lang="en-US" dirty="0"/>
          </a:p>
        </p:txBody>
      </p:sp>
    </p:spTree>
    <p:extLst>
      <p:ext uri="{BB962C8B-B14F-4D97-AF65-F5344CB8AC3E}">
        <p14:creationId xmlns:p14="http://schemas.microsoft.com/office/powerpoint/2010/main" val="317176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D283CF-38EE-48A8-BB71-067464384B3B}"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320478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D283CF-38EE-48A8-BB71-067464384B3B}"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32969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6F8A12-4E1C-4AEC-81D0-CE04A00B46F0}"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1209007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6F8A12-4E1C-4AEC-81D0-CE04A00B46F0}"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283460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F6A2C492-3580-4991-9787-5843D21C995C}" type="slidenum">
              <a:rPr lang="en-US" altLang="en-US" smtClean="0"/>
              <a:pPr>
                <a:spcBef>
                  <a:spcPct val="0"/>
                </a:spcBef>
              </a:pPr>
              <a:t>51</a:t>
            </a:fld>
            <a:endParaRPr lang="en-US" altLang="en-US"/>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xfrm>
            <a:off x="906463" y="4714875"/>
            <a:ext cx="4984750" cy="4467225"/>
          </a:xfrm>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44845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AF94D43A-328D-4DBB-A7DA-185ECADD037D}" type="slidenum">
              <a:rPr lang="en-US" altLang="en-US" smtClean="0"/>
              <a:pPr>
                <a:spcBef>
                  <a:spcPct val="0"/>
                </a:spcBef>
              </a:pPr>
              <a:t>65</a:t>
            </a:fld>
            <a:endParaRPr lang="en-US" altLang="en-US"/>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xfrm>
            <a:off x="906463" y="4714875"/>
            <a:ext cx="4984750" cy="4467225"/>
          </a:xfrm>
          <a:solidFill>
            <a:srgbClr val="FFFFFF"/>
          </a:solidFill>
          <a:ln>
            <a:solidFill>
              <a:srgbClr val="000000"/>
            </a:solidFill>
          </a:ln>
        </p:spPr>
        <p:txBody>
          <a:bodyPr/>
          <a:lstStyle/>
          <a:p>
            <a:r>
              <a:rPr lang="en-US" altLang="en-US"/>
              <a:t>The game is the best teacher of the game, KNVB approach</a:t>
            </a:r>
          </a:p>
        </p:txBody>
      </p:sp>
    </p:spTree>
    <p:extLst>
      <p:ext uri="{BB962C8B-B14F-4D97-AF65-F5344CB8AC3E}">
        <p14:creationId xmlns:p14="http://schemas.microsoft.com/office/powerpoint/2010/main" val="46452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1F51FF6-63F5-4618-A578-7FF80EBED367}" type="slidenum">
              <a:rPr lang="en-US" altLang="en-US" smtClean="0"/>
              <a:pPr>
                <a:spcBef>
                  <a:spcPct val="0"/>
                </a:spcBef>
              </a:pPr>
              <a:t>66</a:t>
            </a:fld>
            <a:endParaRPr lang="en-US" alt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xfrm>
            <a:off x="906463" y="4714875"/>
            <a:ext cx="4984750" cy="4467225"/>
          </a:xfrm>
          <a:solidFill>
            <a:srgbClr val="FFFFFF"/>
          </a:solidFill>
          <a:ln>
            <a:solidFill>
              <a:srgbClr val="000000"/>
            </a:solidFill>
          </a:ln>
        </p:spPr>
        <p:txBody>
          <a:bodyPr/>
          <a:lstStyle/>
          <a:p>
            <a:r>
              <a:rPr lang="en-US" altLang="en-US"/>
              <a:t>The game is the best teacher of the game, KNVB approach</a:t>
            </a:r>
          </a:p>
        </p:txBody>
      </p:sp>
    </p:spTree>
    <p:extLst>
      <p:ext uri="{BB962C8B-B14F-4D97-AF65-F5344CB8AC3E}">
        <p14:creationId xmlns:p14="http://schemas.microsoft.com/office/powerpoint/2010/main" val="242547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AB721D5-AE0E-4F1A-9DEC-5BDC3AE24881}" type="datetimeFigureOut">
              <a:rPr lang="en-US" smtClean="0"/>
              <a:pPr/>
              <a:t>2/19/2019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43A5A6-74AB-4FBE-960C-DD3513883A54}" type="slidenum">
              <a:rPr lang="en-AU" smtClean="0"/>
              <a:pPr/>
              <a:t>‹#›</a:t>
            </a:fld>
            <a:endParaRPr lang="en-AU"/>
          </a:p>
        </p:txBody>
      </p:sp>
    </p:spTree>
    <p:extLst>
      <p:ext uri="{BB962C8B-B14F-4D97-AF65-F5344CB8AC3E}">
        <p14:creationId xmlns:p14="http://schemas.microsoft.com/office/powerpoint/2010/main" val="378098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AB721D5-AE0E-4F1A-9DEC-5BDC3AE24881}" type="datetimeFigureOut">
              <a:rPr lang="en-US" smtClean="0"/>
              <a:pPr/>
              <a:t>2/19/2019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43A5A6-74AB-4FBE-960C-DD3513883A54}" type="slidenum">
              <a:rPr lang="en-AU" smtClean="0"/>
              <a:pPr/>
              <a:t>‹#›</a:t>
            </a:fld>
            <a:endParaRPr lang="en-AU"/>
          </a:p>
        </p:txBody>
      </p:sp>
    </p:spTree>
    <p:extLst>
      <p:ext uri="{BB962C8B-B14F-4D97-AF65-F5344CB8AC3E}">
        <p14:creationId xmlns:p14="http://schemas.microsoft.com/office/powerpoint/2010/main" val="187170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AB721D5-AE0E-4F1A-9DEC-5BDC3AE24881}" type="datetimeFigureOut">
              <a:rPr lang="en-US" smtClean="0"/>
              <a:pPr/>
              <a:t>2/19/2019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43A5A6-74AB-4FBE-960C-DD3513883A54}" type="slidenum">
              <a:rPr lang="en-AU" smtClean="0"/>
              <a:pPr/>
              <a:t>‹#›</a:t>
            </a:fld>
            <a:endParaRPr lang="en-AU"/>
          </a:p>
        </p:txBody>
      </p:sp>
    </p:spTree>
    <p:extLst>
      <p:ext uri="{BB962C8B-B14F-4D97-AF65-F5344CB8AC3E}">
        <p14:creationId xmlns:p14="http://schemas.microsoft.com/office/powerpoint/2010/main" val="82891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47351" y="1290190"/>
            <a:ext cx="8007350" cy="4351338"/>
          </a:xfrm>
        </p:spPr>
        <p:txBody>
          <a:bodyPr numCol="2" spcCol="457200">
            <a:normAutofit/>
          </a:bodyPr>
          <a:lstStyle>
            <a:lvl1pPr algn="just">
              <a:defRPr sz="1200"/>
            </a:lvl1pPr>
            <a:lvl2pPr algn="just">
              <a:defRPr sz="1050"/>
            </a:lvl2pPr>
            <a:lvl3pPr algn="just">
              <a:defRPr sz="900"/>
            </a:lvl3pPr>
            <a:lvl4pPr algn="just">
              <a:defRPr sz="825"/>
            </a:lvl4pPr>
            <a:lvl5pPr algn="just">
              <a:defRPr sz="8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pPr>
              <a:lnSpc>
                <a:spcPct val="90000"/>
              </a:lnSpc>
              <a:spcBef>
                <a:spcPct val="0"/>
              </a:spcBef>
            </a:pPr>
            <a:fld id="{219001E7-44B7-41BC-93FC-562CB9664D4C}" type="slidenum">
              <a:rPr lang="en-US" smtClean="0"/>
              <a:pPr>
                <a:lnSpc>
                  <a:spcPct val="90000"/>
                </a:lnSpc>
                <a:spcBef>
                  <a:spcPct val="0"/>
                </a:spcBef>
              </a:pPr>
              <a:t>‹#›</a:t>
            </a:fld>
            <a:endParaRPr lang="en-US" dirty="0"/>
          </a:p>
        </p:txBody>
      </p:sp>
    </p:spTree>
    <p:extLst>
      <p:ext uri="{BB962C8B-B14F-4D97-AF65-F5344CB8AC3E}">
        <p14:creationId xmlns:p14="http://schemas.microsoft.com/office/powerpoint/2010/main" val="226803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D9A0A1-AC1F-4284-8B39-1AB12AA65860}" type="datetimeFigureOut">
              <a:rPr lang="en-AU" smtClean="0">
                <a:solidFill>
                  <a:prstClr val="black">
                    <a:tint val="75000"/>
                  </a:prstClr>
                </a:solidFill>
              </a:rPr>
              <a:pPr/>
              <a:t>19/02/2019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DF9A36A-B4E1-4F2E-ACF6-F60C1B6F29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53428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D9A0A1-AC1F-4284-8B39-1AB12AA65860}" type="datetimeFigureOut">
              <a:rPr lang="en-AU" smtClean="0">
                <a:solidFill>
                  <a:prstClr val="black">
                    <a:tint val="75000"/>
                  </a:prstClr>
                </a:solidFill>
              </a:rPr>
              <a:pPr/>
              <a:t>19/02/2019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DF9A36A-B4E1-4F2E-ACF6-F60C1B6F29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73872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D9A0A1-AC1F-4284-8B39-1AB12AA65860}" type="datetimeFigureOut">
              <a:rPr lang="en-AU" smtClean="0">
                <a:solidFill>
                  <a:prstClr val="black">
                    <a:tint val="75000"/>
                  </a:prstClr>
                </a:solidFill>
              </a:rPr>
              <a:pPr/>
              <a:t>19/02/2019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DF9A36A-B4E1-4F2E-ACF6-F60C1B6F29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45068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D9A0A1-AC1F-4284-8B39-1AB12AA65860}" type="datetimeFigureOut">
              <a:rPr lang="en-AU" smtClean="0">
                <a:solidFill>
                  <a:prstClr val="black">
                    <a:tint val="75000"/>
                  </a:prstClr>
                </a:solidFill>
              </a:rPr>
              <a:pPr/>
              <a:t>19/02/2019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DF9A36A-B4E1-4F2E-ACF6-F60C1B6F29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7530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D9A0A1-AC1F-4284-8B39-1AB12AA65860}" type="datetimeFigureOut">
              <a:rPr lang="en-AU" smtClean="0">
                <a:solidFill>
                  <a:prstClr val="black">
                    <a:tint val="75000"/>
                  </a:prstClr>
                </a:solidFill>
              </a:rPr>
              <a:pPr/>
              <a:t>19/02/2019</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2DF9A36A-B4E1-4F2E-ACF6-F60C1B6F29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81707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D9A0A1-AC1F-4284-8B39-1AB12AA65860}" type="datetimeFigureOut">
              <a:rPr lang="en-AU" smtClean="0">
                <a:solidFill>
                  <a:prstClr val="black">
                    <a:tint val="75000"/>
                  </a:prstClr>
                </a:solidFill>
              </a:rPr>
              <a:pPr/>
              <a:t>19/02/2019</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2DF9A36A-B4E1-4F2E-ACF6-F60C1B6F29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12258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9A0A1-AC1F-4284-8B39-1AB12AA65860}" type="datetimeFigureOut">
              <a:rPr lang="en-AU" smtClean="0">
                <a:solidFill>
                  <a:prstClr val="black">
                    <a:tint val="75000"/>
                  </a:prstClr>
                </a:solidFill>
              </a:rPr>
              <a:pPr/>
              <a:t>19/02/2019</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2DF9A36A-B4E1-4F2E-ACF6-F60C1B6F29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5527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AB721D5-AE0E-4F1A-9DEC-5BDC3AE24881}" type="datetimeFigureOut">
              <a:rPr lang="en-US" smtClean="0"/>
              <a:pPr/>
              <a:t>2/19/2019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43A5A6-74AB-4FBE-960C-DD3513883A54}" type="slidenum">
              <a:rPr lang="en-AU" smtClean="0"/>
              <a:pPr/>
              <a:t>‹#›</a:t>
            </a:fld>
            <a:endParaRPr lang="en-AU"/>
          </a:p>
        </p:txBody>
      </p:sp>
    </p:spTree>
    <p:extLst>
      <p:ext uri="{BB962C8B-B14F-4D97-AF65-F5344CB8AC3E}">
        <p14:creationId xmlns:p14="http://schemas.microsoft.com/office/powerpoint/2010/main" val="3864882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D9A0A1-AC1F-4284-8B39-1AB12AA65860}" type="datetimeFigureOut">
              <a:rPr lang="en-AU" smtClean="0">
                <a:solidFill>
                  <a:prstClr val="black">
                    <a:tint val="75000"/>
                  </a:prstClr>
                </a:solidFill>
              </a:rPr>
              <a:pPr/>
              <a:t>19/02/2019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DF9A36A-B4E1-4F2E-ACF6-F60C1B6F29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27063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D9A0A1-AC1F-4284-8B39-1AB12AA65860}" type="datetimeFigureOut">
              <a:rPr lang="en-AU" smtClean="0">
                <a:solidFill>
                  <a:prstClr val="black">
                    <a:tint val="75000"/>
                  </a:prstClr>
                </a:solidFill>
              </a:rPr>
              <a:pPr/>
              <a:t>19/02/2019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DF9A36A-B4E1-4F2E-ACF6-F60C1B6F29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37169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D9A0A1-AC1F-4284-8B39-1AB12AA65860}" type="datetimeFigureOut">
              <a:rPr lang="en-AU" smtClean="0">
                <a:solidFill>
                  <a:prstClr val="black">
                    <a:tint val="75000"/>
                  </a:prstClr>
                </a:solidFill>
              </a:rPr>
              <a:pPr/>
              <a:t>19/02/2019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DF9A36A-B4E1-4F2E-ACF6-F60C1B6F29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66140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D9A0A1-AC1F-4284-8B39-1AB12AA65860}" type="datetimeFigureOut">
              <a:rPr lang="en-AU" smtClean="0">
                <a:solidFill>
                  <a:prstClr val="black">
                    <a:tint val="75000"/>
                  </a:prstClr>
                </a:solidFill>
              </a:rPr>
              <a:pPr/>
              <a:t>19/02/2019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DF9A36A-B4E1-4F2E-ACF6-F60C1B6F29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66400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47351" y="1290190"/>
            <a:ext cx="8007350" cy="4351338"/>
          </a:xfrm>
        </p:spPr>
        <p:txBody>
          <a:bodyPr numCol="2" spcCol="457200">
            <a:normAutofit/>
          </a:bodyPr>
          <a:lstStyle>
            <a:lvl1pPr algn="just">
              <a:defRPr sz="1200"/>
            </a:lvl1pPr>
            <a:lvl2pPr algn="just">
              <a:defRPr sz="1050"/>
            </a:lvl2pPr>
            <a:lvl3pPr algn="just">
              <a:defRPr sz="900"/>
            </a:lvl3pPr>
            <a:lvl4pPr algn="just">
              <a:defRPr sz="825"/>
            </a:lvl4pPr>
            <a:lvl5pPr algn="just">
              <a:defRPr sz="8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pPr>
              <a:lnSpc>
                <a:spcPct val="90000"/>
              </a:lnSpc>
              <a:spcBef>
                <a:spcPct val="0"/>
              </a:spcBef>
            </a:pPr>
            <a:fld id="{219001E7-44B7-41BC-93FC-562CB9664D4C}" type="slidenum">
              <a:rPr lang="en-US" smtClean="0">
                <a:solidFill>
                  <a:prstClr val="black">
                    <a:tint val="75000"/>
                  </a:prstClr>
                </a:solidFill>
              </a:rPr>
              <a:pPr>
                <a:lnSpc>
                  <a:spcPct val="90000"/>
                </a:lnSpc>
                <a:spcBef>
                  <a:spcPct val="0"/>
                </a:spcBef>
              </a:pPr>
              <a:t>‹#›</a:t>
            </a:fld>
            <a:endParaRPr lang="en-US" dirty="0">
              <a:solidFill>
                <a:prstClr val="black">
                  <a:tint val="75000"/>
                </a:prstClr>
              </a:solidFill>
            </a:endParaRPr>
          </a:p>
        </p:txBody>
      </p:sp>
    </p:spTree>
    <p:extLst>
      <p:ext uri="{BB962C8B-B14F-4D97-AF65-F5344CB8AC3E}">
        <p14:creationId xmlns:p14="http://schemas.microsoft.com/office/powerpoint/2010/main" val="266073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721D5-AE0E-4F1A-9DEC-5BDC3AE24881}" type="datetimeFigureOut">
              <a:rPr lang="en-US" smtClean="0"/>
              <a:pPr/>
              <a:t>2/19/2019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43A5A6-74AB-4FBE-960C-DD3513883A54}" type="slidenum">
              <a:rPr lang="en-AU" smtClean="0"/>
              <a:pPr/>
              <a:t>‹#›</a:t>
            </a:fld>
            <a:endParaRPr lang="en-AU"/>
          </a:p>
        </p:txBody>
      </p:sp>
    </p:spTree>
    <p:extLst>
      <p:ext uri="{BB962C8B-B14F-4D97-AF65-F5344CB8AC3E}">
        <p14:creationId xmlns:p14="http://schemas.microsoft.com/office/powerpoint/2010/main" val="22981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AB721D5-AE0E-4F1A-9DEC-5BDC3AE24881}" type="datetimeFigureOut">
              <a:rPr lang="en-US" smtClean="0"/>
              <a:pPr/>
              <a:t>2/19/2019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743A5A6-74AB-4FBE-960C-DD3513883A54}" type="slidenum">
              <a:rPr lang="en-AU" smtClean="0"/>
              <a:pPr/>
              <a:t>‹#›</a:t>
            </a:fld>
            <a:endParaRPr lang="en-AU"/>
          </a:p>
        </p:txBody>
      </p:sp>
    </p:spTree>
    <p:extLst>
      <p:ext uri="{BB962C8B-B14F-4D97-AF65-F5344CB8AC3E}">
        <p14:creationId xmlns:p14="http://schemas.microsoft.com/office/powerpoint/2010/main" val="591803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BAB721D5-AE0E-4F1A-9DEC-5BDC3AE24881}" type="datetimeFigureOut">
              <a:rPr lang="en-US" smtClean="0"/>
              <a:pPr/>
              <a:t>2/19/2019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743A5A6-74AB-4FBE-960C-DD3513883A54}" type="slidenum">
              <a:rPr lang="en-AU" smtClean="0"/>
              <a:pPr/>
              <a:t>‹#›</a:t>
            </a:fld>
            <a:endParaRPr lang="en-AU"/>
          </a:p>
        </p:txBody>
      </p:sp>
    </p:spTree>
    <p:extLst>
      <p:ext uri="{BB962C8B-B14F-4D97-AF65-F5344CB8AC3E}">
        <p14:creationId xmlns:p14="http://schemas.microsoft.com/office/powerpoint/2010/main" val="228204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AB721D5-AE0E-4F1A-9DEC-5BDC3AE24881}" type="datetimeFigureOut">
              <a:rPr lang="en-US" smtClean="0"/>
              <a:pPr/>
              <a:t>2/19/2019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743A5A6-74AB-4FBE-960C-DD3513883A54}" type="slidenum">
              <a:rPr lang="en-AU" smtClean="0"/>
              <a:pPr/>
              <a:t>‹#›</a:t>
            </a:fld>
            <a:endParaRPr lang="en-AU"/>
          </a:p>
        </p:txBody>
      </p:sp>
    </p:spTree>
    <p:extLst>
      <p:ext uri="{BB962C8B-B14F-4D97-AF65-F5344CB8AC3E}">
        <p14:creationId xmlns:p14="http://schemas.microsoft.com/office/powerpoint/2010/main" val="381045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21D5-AE0E-4F1A-9DEC-5BDC3AE24881}" type="datetimeFigureOut">
              <a:rPr lang="en-US" smtClean="0"/>
              <a:pPr/>
              <a:t>2/19/2019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743A5A6-74AB-4FBE-960C-DD3513883A54}" type="slidenum">
              <a:rPr lang="en-AU" smtClean="0"/>
              <a:pPr/>
              <a:t>‹#›</a:t>
            </a:fld>
            <a:endParaRPr lang="en-AU"/>
          </a:p>
        </p:txBody>
      </p:sp>
    </p:spTree>
    <p:extLst>
      <p:ext uri="{BB962C8B-B14F-4D97-AF65-F5344CB8AC3E}">
        <p14:creationId xmlns:p14="http://schemas.microsoft.com/office/powerpoint/2010/main" val="108156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AB721D5-AE0E-4F1A-9DEC-5BDC3AE24881}" type="datetimeFigureOut">
              <a:rPr lang="en-US" smtClean="0"/>
              <a:pPr/>
              <a:t>2/19/2019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743A5A6-74AB-4FBE-960C-DD3513883A54}" type="slidenum">
              <a:rPr lang="en-AU" smtClean="0"/>
              <a:pPr/>
              <a:t>‹#›</a:t>
            </a:fld>
            <a:endParaRPr lang="en-AU"/>
          </a:p>
        </p:txBody>
      </p:sp>
    </p:spTree>
    <p:extLst>
      <p:ext uri="{BB962C8B-B14F-4D97-AF65-F5344CB8AC3E}">
        <p14:creationId xmlns:p14="http://schemas.microsoft.com/office/powerpoint/2010/main" val="276616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AB721D5-AE0E-4F1A-9DEC-5BDC3AE24881}" type="datetimeFigureOut">
              <a:rPr lang="en-US" smtClean="0"/>
              <a:pPr/>
              <a:t>2/19/2019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743A5A6-74AB-4FBE-960C-DD3513883A54}" type="slidenum">
              <a:rPr lang="en-AU" smtClean="0"/>
              <a:pPr/>
              <a:t>‹#›</a:t>
            </a:fld>
            <a:endParaRPr lang="en-AU"/>
          </a:p>
        </p:txBody>
      </p:sp>
    </p:spTree>
    <p:extLst>
      <p:ext uri="{BB962C8B-B14F-4D97-AF65-F5344CB8AC3E}">
        <p14:creationId xmlns:p14="http://schemas.microsoft.com/office/powerpoint/2010/main" val="159062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AB721D5-AE0E-4F1A-9DEC-5BDC3AE24881}" type="datetimeFigureOut">
              <a:rPr lang="en-US" smtClean="0"/>
              <a:pPr/>
              <a:t>2/19/2019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43A5A6-74AB-4FBE-960C-DD3513883A54}" type="slidenum">
              <a:rPr lang="en-AU" smtClean="0"/>
              <a:pPr/>
              <a:t>‹#›</a:t>
            </a:fld>
            <a:endParaRPr lang="en-AU"/>
          </a:p>
        </p:txBody>
      </p:sp>
    </p:spTree>
    <p:extLst>
      <p:ext uri="{BB962C8B-B14F-4D97-AF65-F5344CB8AC3E}">
        <p14:creationId xmlns:p14="http://schemas.microsoft.com/office/powerpoint/2010/main" val="359957298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9A0A1-AC1F-4284-8B39-1AB12AA65860}" type="datetimeFigureOut">
              <a:rPr lang="en-AU" smtClean="0">
                <a:solidFill>
                  <a:prstClr val="black">
                    <a:tint val="75000"/>
                  </a:prstClr>
                </a:solidFill>
              </a:rPr>
              <a:pPr/>
              <a:t>19/02/2019</a:t>
            </a:fld>
            <a:endParaRPr lang="en-A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9A36A-B4E1-4F2E-ACF6-F60C1B6F29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0111735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66.pn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67.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qldlionsfc.com.au/"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http://qldlionsfc.com.au/site/uploads/2014/05/logo2.pn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40.jpeg"/></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41.jpeg"/></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65.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 y="0"/>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72400" y="376238"/>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3131840" y="462409"/>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5"/>
          <a:stretch>
            <a:fillRect/>
          </a:stretch>
        </p:blipFill>
        <p:spPr>
          <a:xfrm>
            <a:off x="-364" y="4842933"/>
            <a:ext cx="9144000" cy="2038291"/>
          </a:xfrm>
          <a:prstGeom prst="rect">
            <a:avLst/>
          </a:prstGeom>
        </p:spPr>
      </p:pic>
      <p:sp>
        <p:nvSpPr>
          <p:cNvPr id="9" name="Rectangle 5"/>
          <p:cNvSpPr>
            <a:spLocks noChangeArrowheads="1"/>
          </p:cNvSpPr>
          <p:nvPr/>
        </p:nvSpPr>
        <p:spPr bwMode="auto">
          <a:xfrm>
            <a:off x="1979712" y="3408249"/>
            <a:ext cx="5503862" cy="14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ts val="1075"/>
              </a:spcBef>
            </a:pPr>
            <a:r>
              <a:rPr lang="en-US" altLang="en-US" sz="4400" dirty="0">
                <a:latin typeface="Calibri Bold Italic" panose="020F07020304040A0204" pitchFamily="34" charset="0"/>
                <a:ea typeface="MS PGothic" panose="020B0600070205080204" pitchFamily="34" charset="-128"/>
                <a:sym typeface="Calibri Bold Italic" panose="020F07020304040A0204" pitchFamily="34" charset="0"/>
              </a:rPr>
              <a:t>‘The </a:t>
            </a:r>
            <a:r>
              <a:rPr lang="en-US" altLang="en-US" sz="4400" dirty="0" err="1">
                <a:latin typeface="Calibri Bold Italic" panose="020F07020304040A0204" pitchFamily="34" charset="0"/>
                <a:ea typeface="MS PGothic" panose="020B0600070205080204" pitchFamily="34" charset="-128"/>
                <a:sym typeface="Calibri Bold Italic" panose="020F07020304040A0204" pitchFamily="34" charset="0"/>
              </a:rPr>
              <a:t>Mudgee</a:t>
            </a:r>
            <a:r>
              <a:rPr lang="en-US" altLang="en-US" sz="4400" dirty="0">
                <a:latin typeface="Calibri Bold Italic" panose="020F07020304040A0204" pitchFamily="34" charset="0"/>
                <a:ea typeface="MS PGothic" panose="020B0600070205080204" pitchFamily="34" charset="-128"/>
                <a:sym typeface="Calibri Bold Italic" panose="020F07020304040A0204" pitchFamily="34" charset="0"/>
              </a:rPr>
              <a:t> Way’</a:t>
            </a:r>
          </a:p>
          <a:p>
            <a:pPr algn="ctr">
              <a:spcBef>
                <a:spcPts val="1075"/>
              </a:spcBef>
            </a:pPr>
            <a:r>
              <a:rPr lang="en-US" altLang="en-US" sz="3200" dirty="0">
                <a:latin typeface="Calibri Bold Italic" panose="020F07020304040A0204" pitchFamily="34" charset="0"/>
                <a:ea typeface="MS PGothic" panose="020B0600070205080204" pitchFamily="34" charset="-128"/>
                <a:sym typeface="Calibri Bold Italic" panose="020F07020304040A0204" pitchFamily="34" charset="0"/>
              </a:rPr>
              <a:t>Junior Development Plan</a:t>
            </a:r>
          </a:p>
        </p:txBody>
      </p:sp>
      <p:pic>
        <p:nvPicPr>
          <p:cNvPr id="5" name="Picture 4" descr="A close up of a sign&#10;&#10;Description automatically generated">
            <a:extLst>
              <a:ext uri="{FF2B5EF4-FFF2-40B4-BE49-F238E27FC236}">
                <a16:creationId xmlns:a16="http://schemas.microsoft.com/office/drawing/2014/main" id="{D678BA44-22B1-4434-B026-D3966E63F8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1628800"/>
            <a:ext cx="1918937" cy="1613079"/>
          </a:xfrm>
          <a:prstGeom prst="rect">
            <a:avLst/>
          </a:prstGeom>
        </p:spPr>
      </p:pic>
      <p:pic>
        <p:nvPicPr>
          <p:cNvPr id="11" name="Picture 10" descr="A close up of a sign&#10;&#10;Description automatically generated">
            <a:extLst>
              <a:ext uri="{FF2B5EF4-FFF2-40B4-BE49-F238E27FC236}">
                <a16:creationId xmlns:a16="http://schemas.microsoft.com/office/drawing/2014/main" id="{EA913CDD-9875-468A-A315-77D4B8734D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spTree>
    <p:extLst>
      <p:ext uri="{BB962C8B-B14F-4D97-AF65-F5344CB8AC3E}">
        <p14:creationId xmlns:p14="http://schemas.microsoft.com/office/powerpoint/2010/main" val="4122286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607" y="1268760"/>
            <a:ext cx="7467600" cy="5473844"/>
          </a:xfrm>
        </p:spPr>
        <p:txBody>
          <a:bodyPr>
            <a:normAutofit/>
          </a:bodyPr>
          <a:lstStyle/>
          <a:p>
            <a:endParaRPr lang="en-US" sz="1600" b="1" u="sng" dirty="0"/>
          </a:p>
          <a:p>
            <a:r>
              <a:rPr lang="en-US" sz="1600" b="1" u="sng" dirty="0">
                <a:latin typeface="Calibri" pitchFamily="34" charset="0"/>
                <a:cs typeface="Calibri" pitchFamily="34" charset="0"/>
              </a:rPr>
              <a:t>Attacking in the 1-4-3-3</a:t>
            </a:r>
            <a:endParaRPr lang="en-AU" sz="1600" dirty="0">
              <a:latin typeface="Calibri" pitchFamily="34" charset="0"/>
              <a:cs typeface="Calibri" pitchFamily="34" charset="0"/>
            </a:endParaRPr>
          </a:p>
          <a:p>
            <a:r>
              <a:rPr lang="en-US" sz="1400" dirty="0">
                <a:latin typeface="Calibri" pitchFamily="34" charset="0"/>
                <a:cs typeface="Calibri" pitchFamily="34" charset="0"/>
              </a:rPr>
              <a:t>All teams will be encouraged to display an Attacking style of play based on keeping effective possession and quick movement of the ball.</a:t>
            </a:r>
            <a:endParaRPr lang="en-AU" sz="1400" dirty="0">
              <a:latin typeface="Calibri" pitchFamily="34" charset="0"/>
              <a:cs typeface="Calibri" pitchFamily="34" charset="0"/>
            </a:endParaRPr>
          </a:p>
          <a:p>
            <a:r>
              <a:rPr lang="en-US" sz="1400" dirty="0">
                <a:latin typeface="Calibri" pitchFamily="34" charset="0"/>
                <a:cs typeface="Calibri" pitchFamily="34" charset="0"/>
              </a:rPr>
              <a:t>Based on ball possession and clever player movement. COMPONENTS Forward and penetrative passing, calculated and measured. Play out from the defending third as a primary option. Progress through the MF third as first priority. Rotation and inter-change of players as appropriate. MF players forward runs and support play. Create optimum marking problems for opponents. </a:t>
            </a:r>
            <a:endParaRPr lang="en-AU" sz="1400" dirty="0">
              <a:latin typeface="Calibri" pitchFamily="34" charset="0"/>
              <a:cs typeface="Calibri" pitchFamily="34" charset="0"/>
            </a:endParaRPr>
          </a:p>
          <a:p>
            <a:r>
              <a:rPr lang="en-US" sz="1400" dirty="0" err="1">
                <a:latin typeface="Calibri" pitchFamily="34" charset="0"/>
                <a:cs typeface="Calibri" pitchFamily="34" charset="0"/>
              </a:rPr>
              <a:t>Utilise</a:t>
            </a:r>
            <a:r>
              <a:rPr lang="en-US" sz="1400" dirty="0">
                <a:latin typeface="Calibri" pitchFamily="34" charset="0"/>
                <a:cs typeface="Calibri" pitchFamily="34" charset="0"/>
              </a:rPr>
              <a:t> wide attacks (Wingers and Full backs) to outflank and attract opponents from central areas. Use central striker as focus in penetrating the opposition back line. Enter the Penalty box from varied angles. </a:t>
            </a:r>
          </a:p>
          <a:p>
            <a:r>
              <a:rPr lang="en-US" sz="1400" dirty="0">
                <a:latin typeface="Calibri" pitchFamily="34" charset="0"/>
                <a:cs typeface="Calibri" pitchFamily="34" charset="0"/>
              </a:rPr>
              <a:t>Back and MF players to establish tempo &amp; style of play.</a:t>
            </a:r>
          </a:p>
          <a:p>
            <a:r>
              <a:rPr lang="en-US" sz="1400" dirty="0">
                <a:latin typeface="Calibri" pitchFamily="34" charset="0"/>
                <a:cs typeface="Calibri" pitchFamily="34" charset="0"/>
              </a:rPr>
              <a:t>Delayed counter attack. Secure possession and build with incision. </a:t>
            </a:r>
          </a:p>
          <a:p>
            <a:endParaRPr lang="en-US" sz="1400" dirty="0">
              <a:latin typeface="Calibri" pitchFamily="34" charset="0"/>
              <a:cs typeface="Calibri" pitchFamily="34" charset="0"/>
            </a:endParaRPr>
          </a:p>
          <a:p>
            <a:pPr lvl="0"/>
            <a:r>
              <a:rPr lang="en-US" sz="1400" b="1" dirty="0">
                <a:latin typeface="Calibri" pitchFamily="34" charset="0"/>
                <a:cs typeface="Calibri" pitchFamily="34" charset="0"/>
              </a:rPr>
              <a:t>Position specific </a:t>
            </a:r>
            <a:endParaRPr lang="en-AU" sz="1400" dirty="0">
              <a:latin typeface="Calibri" pitchFamily="34" charset="0"/>
              <a:cs typeface="Calibri" pitchFamily="34" charset="0"/>
            </a:endParaRPr>
          </a:p>
          <a:p>
            <a:r>
              <a:rPr lang="en-US" sz="1400" dirty="0">
                <a:latin typeface="Calibri" pitchFamily="34" charset="0"/>
                <a:cs typeface="Calibri" pitchFamily="34" charset="0"/>
              </a:rPr>
              <a:t> A team must be organized defensively, keeping their specific positions in the formation (BPO). However, when in BP players will look for space and time their movements to support our attacking options by moving away from their original positions (BP).</a:t>
            </a:r>
            <a:endParaRPr lang="en-AU" sz="1400" dirty="0">
              <a:latin typeface="Calibri" pitchFamily="34" charset="0"/>
              <a:cs typeface="Calibri" pitchFamily="34" charset="0"/>
            </a:endParaRPr>
          </a:p>
          <a:p>
            <a:endParaRPr lang="en-US" sz="1400" dirty="0">
              <a:latin typeface="Calibri" pitchFamily="34" charset="0"/>
              <a:cs typeface="Calibri" pitchFamily="34" charset="0"/>
            </a:endParaRPr>
          </a:p>
          <a:p>
            <a:endParaRPr lang="en-AU" sz="1600" dirty="0"/>
          </a:p>
          <a:p>
            <a:endParaRPr lang="en-AU" sz="1600" dirty="0"/>
          </a:p>
        </p:txBody>
      </p:sp>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close up of a sign&#10;&#10;Description automatically generated">
            <a:extLst>
              <a:ext uri="{FF2B5EF4-FFF2-40B4-BE49-F238E27FC236}">
                <a16:creationId xmlns:a16="http://schemas.microsoft.com/office/drawing/2014/main" id="{E122864C-A709-485C-91A8-EFDE4AEE8A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spTree>
    <p:extLst>
      <p:ext uri="{BB962C8B-B14F-4D97-AF65-F5344CB8AC3E}">
        <p14:creationId xmlns:p14="http://schemas.microsoft.com/office/powerpoint/2010/main" val="27213639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 y="4842933"/>
            <a:ext cx="9144000" cy="2038291"/>
          </a:xfrm>
          <a:prstGeom prst="rect">
            <a:avLst/>
          </a:prstGeom>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4"/>
          <a:stretch>
            <a:fillRect/>
          </a:stretch>
        </p:blipFill>
        <p:spPr>
          <a:xfrm>
            <a:off x="1114425" y="1300163"/>
            <a:ext cx="7400925" cy="4876800"/>
          </a:xfrm>
          <a:prstGeom prst="rect">
            <a:avLst/>
          </a:prstGeom>
        </p:spPr>
      </p:pic>
      <p:pic>
        <p:nvPicPr>
          <p:cNvPr id="8" name="Picture 7" descr="A close up of a sign&#10;&#10;Description automatically generated">
            <a:extLst>
              <a:ext uri="{FF2B5EF4-FFF2-40B4-BE49-F238E27FC236}">
                <a16:creationId xmlns:a16="http://schemas.microsoft.com/office/drawing/2014/main" id="{3EE672F9-1728-4098-B970-D6B3EAE6A3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16E064A1-62E2-418F-B477-4EE5F462A9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0363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 y="4842933"/>
            <a:ext cx="9144000" cy="2038291"/>
          </a:xfrm>
          <a:prstGeom prst="rect">
            <a:avLst/>
          </a:prstGeom>
        </p:spPr>
      </p:pic>
      <p:sp>
        <p:nvSpPr>
          <p:cNvPr id="3" name="Content Placeholder 2"/>
          <p:cNvSpPr>
            <a:spLocks noGrp="1"/>
          </p:cNvSpPr>
          <p:nvPr>
            <p:ph idx="1"/>
          </p:nvPr>
        </p:nvSpPr>
        <p:spPr>
          <a:xfrm>
            <a:off x="869607" y="1700808"/>
            <a:ext cx="7467600" cy="4282674"/>
          </a:xfrm>
        </p:spPr>
        <p:txBody>
          <a:bodyPr>
            <a:normAutofit/>
          </a:bodyPr>
          <a:lstStyle/>
          <a:p>
            <a:r>
              <a:rPr lang="en-AU" sz="1600" b="1" dirty="0"/>
              <a:t>Man-To-Man Marking</a:t>
            </a:r>
          </a:p>
          <a:p>
            <a:r>
              <a:rPr lang="en-AU" sz="1600" b="1" dirty="0"/>
              <a:t>Roles and responsibilities</a:t>
            </a:r>
          </a:p>
          <a:p>
            <a:r>
              <a:rPr lang="en-AU" sz="1600" dirty="0"/>
              <a:t>Player 1. GK should command the 6-yard box and prepare to make reaction saves.</a:t>
            </a:r>
          </a:p>
          <a:p>
            <a:r>
              <a:rPr lang="en-AU" sz="1600" dirty="0"/>
              <a:t>Player 2. To stay arms distance away from the post and make the goal as small as possible for the attacking players.</a:t>
            </a:r>
          </a:p>
          <a:p>
            <a:r>
              <a:rPr lang="en-AU" sz="1600" dirty="0"/>
              <a:t>Player 3. Protect the keeper. Mark any opposition player around the keeper.</a:t>
            </a:r>
          </a:p>
          <a:p>
            <a:r>
              <a:rPr lang="en-AU" sz="1600" dirty="0"/>
              <a:t>Player 4, 5, 6, 8, 9. Mark man for man, touch tight and attack the ball.</a:t>
            </a:r>
          </a:p>
          <a:p>
            <a:r>
              <a:rPr lang="en-AU" sz="1600" dirty="0"/>
              <a:t>Player 7. Defend the back post space.</a:t>
            </a:r>
          </a:p>
          <a:p>
            <a:r>
              <a:rPr lang="en-AU" sz="1600" dirty="0"/>
              <a:t>Player 10 11. Edge of the box space. Win any second balls.</a:t>
            </a:r>
          </a:p>
          <a:p>
            <a:endParaRPr lang="en-AU" dirty="0"/>
          </a:p>
          <a:p>
            <a:pPr algn="ctr"/>
            <a:endParaRPr lang="en-AU" dirty="0"/>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7" descr="A close up of a sign&#10;&#10;Description automatically generated">
            <a:extLst>
              <a:ext uri="{FF2B5EF4-FFF2-40B4-BE49-F238E27FC236}">
                <a16:creationId xmlns:a16="http://schemas.microsoft.com/office/drawing/2014/main" id="{AE0FB895-12FC-4884-B889-04DF53DE0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CFA97613-A4F3-417C-BAF0-E5779C06BC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2728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1412" y="3717032"/>
            <a:ext cx="5440447" cy="2684912"/>
          </a:xfrm>
        </p:spPr>
        <p:txBody>
          <a:bodyPr/>
          <a:lstStyle/>
          <a:p>
            <a:r>
              <a:rPr lang="en-AU" dirty="0"/>
              <a:t>Set Play </a:t>
            </a:r>
            <a:r>
              <a:rPr lang="en-AU" sz="2000" dirty="0"/>
              <a:t>Mixed Zonal and Man to Man marking</a:t>
            </a:r>
          </a:p>
          <a:p>
            <a:pPr algn="ctr"/>
            <a:endParaRPr lang="en-AU" dirty="0"/>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364" y="4842933"/>
            <a:ext cx="9144000" cy="2038291"/>
          </a:xfrm>
          <a:prstGeom prst="rect">
            <a:avLst/>
          </a:prstGeom>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7" descr="A close up of a sign&#10;&#10;Description automatically generated">
            <a:extLst>
              <a:ext uri="{FF2B5EF4-FFF2-40B4-BE49-F238E27FC236}">
                <a16:creationId xmlns:a16="http://schemas.microsoft.com/office/drawing/2014/main" id="{30FDC369-8B8D-49DF-9B8A-09E6F0EEFA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57D43D35-0A5C-4152-B7F6-A6FF54DF69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sign&#10;&#10;Description automatically generated">
            <a:extLst>
              <a:ext uri="{FF2B5EF4-FFF2-40B4-BE49-F238E27FC236}">
                <a16:creationId xmlns:a16="http://schemas.microsoft.com/office/drawing/2014/main" id="{4C9B8A68-E499-4055-AA25-C755ACA1DE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880" y="1916832"/>
            <a:ext cx="2244251" cy="1886540"/>
          </a:xfrm>
          <a:prstGeom prst="rect">
            <a:avLst/>
          </a:prstGeom>
        </p:spPr>
      </p:pic>
    </p:spTree>
    <p:extLst>
      <p:ext uri="{BB962C8B-B14F-4D97-AF65-F5344CB8AC3E}">
        <p14:creationId xmlns:p14="http://schemas.microsoft.com/office/powerpoint/2010/main" val="17947734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 y="4842933"/>
            <a:ext cx="9144000" cy="2038291"/>
          </a:xfrm>
          <a:prstGeom prst="rect">
            <a:avLst/>
          </a:prstGeom>
        </p:spPr>
      </p:pic>
      <p:sp>
        <p:nvSpPr>
          <p:cNvPr id="3" name="Content Placeholder 2"/>
          <p:cNvSpPr>
            <a:spLocks noGrp="1"/>
          </p:cNvSpPr>
          <p:nvPr>
            <p:ph idx="1"/>
          </p:nvPr>
        </p:nvSpPr>
        <p:spPr>
          <a:xfrm>
            <a:off x="869607" y="1700808"/>
            <a:ext cx="7467600" cy="4282674"/>
          </a:xfrm>
        </p:spPr>
        <p:txBody>
          <a:bodyPr>
            <a:normAutofit/>
          </a:bodyPr>
          <a:lstStyle/>
          <a:p>
            <a:r>
              <a:rPr lang="en-AU" sz="1600" b="1" dirty="0"/>
              <a:t>Mixed Zonal and Man to Man marking</a:t>
            </a:r>
          </a:p>
          <a:p>
            <a:r>
              <a:rPr lang="en-AU" sz="1600" dirty="0"/>
              <a:t>Mixed zonal and man to man marking is a blend of two different defensive tactics. When using this strategy, a team uses zonal marking and their three or four best defenders to man mark the oppositions most dangerous attackers.</a:t>
            </a:r>
          </a:p>
          <a:p>
            <a:r>
              <a:rPr lang="en-AU" sz="1600" dirty="0"/>
              <a:t>When man marking is unsuccessful, the players defending zonally can attack the ball and the attacker will not get a free attempt on goal.</a:t>
            </a:r>
          </a:p>
          <a:p>
            <a:r>
              <a:rPr lang="en-AU" sz="1600" dirty="0"/>
              <a:t>Positives of mixed zonal and man-to-man marking</a:t>
            </a:r>
          </a:p>
          <a:p>
            <a:r>
              <a:rPr lang="en-AU" sz="1600" dirty="0"/>
              <a:t>By man marking players you are stopping the opposition getting a free run and jump on the zonal defenders.</a:t>
            </a:r>
          </a:p>
          <a:p>
            <a:r>
              <a:rPr lang="en-AU" sz="1600" dirty="0"/>
              <a:t>Still defending key zones with zonal marking.</a:t>
            </a:r>
          </a:p>
          <a:p>
            <a:r>
              <a:rPr lang="en-AU" sz="1600" dirty="0"/>
              <a:t>Man mark the oppositions best headers of the ball and use the zonal players to create a 2v1 defensive overload.</a:t>
            </a:r>
          </a:p>
          <a:p>
            <a:endParaRPr lang="en-AU" dirty="0"/>
          </a:p>
          <a:p>
            <a:pPr algn="ctr"/>
            <a:endParaRPr lang="en-AU" dirty="0"/>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7" descr="A close up of a sign&#10;&#10;Description automatically generated">
            <a:extLst>
              <a:ext uri="{FF2B5EF4-FFF2-40B4-BE49-F238E27FC236}">
                <a16:creationId xmlns:a16="http://schemas.microsoft.com/office/drawing/2014/main" id="{BAF53337-DBBB-42BF-BCCD-20275D654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B53839BF-3B6E-43C7-8151-134856EB3B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648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 y="4842933"/>
            <a:ext cx="9144000" cy="2038291"/>
          </a:xfrm>
          <a:prstGeom prst="rect">
            <a:avLst/>
          </a:prstGeom>
        </p:spPr>
      </p:pic>
      <p:sp>
        <p:nvSpPr>
          <p:cNvPr id="3" name="Content Placeholder 2"/>
          <p:cNvSpPr>
            <a:spLocks noGrp="1"/>
          </p:cNvSpPr>
          <p:nvPr>
            <p:ph idx="1"/>
          </p:nvPr>
        </p:nvSpPr>
        <p:spPr>
          <a:xfrm>
            <a:off x="1961231" y="2112546"/>
            <a:ext cx="5265394" cy="3009633"/>
          </a:xfrm>
        </p:spPr>
        <p:txBody>
          <a:bodyPr>
            <a:normAutofit fontScale="92500" lnSpcReduction="20000"/>
          </a:bodyPr>
          <a:lstStyle/>
          <a:p>
            <a:r>
              <a:rPr lang="en-AU" sz="1600" b="1" dirty="0"/>
              <a:t>Mixed Zonal and Man to Man marking</a:t>
            </a:r>
          </a:p>
          <a:p>
            <a:r>
              <a:rPr lang="en-AU" sz="1600" dirty="0"/>
              <a:t>Mixed zonal and man to man marking is a blend of two different defensive tactics. When using this strategy, a team uses zonal marking and their three or four best defenders to man mark the oppositions most dangerous attackers.</a:t>
            </a:r>
          </a:p>
          <a:p>
            <a:r>
              <a:rPr lang="en-AU" sz="1600" dirty="0"/>
              <a:t>When man marking is unsuccessful, the players defending zonally can attack the ball and the attacker will not get a free attempt on goal.</a:t>
            </a:r>
          </a:p>
          <a:p>
            <a:r>
              <a:rPr lang="en-AU" sz="1600" dirty="0"/>
              <a:t>Positives of mixed zonal and man-to-man marking</a:t>
            </a:r>
          </a:p>
          <a:p>
            <a:r>
              <a:rPr lang="en-AU" sz="1600" dirty="0"/>
              <a:t>By man marking players you are stopping the opposition getting a free run and jump on the zonal defenders.</a:t>
            </a:r>
          </a:p>
          <a:p>
            <a:r>
              <a:rPr lang="en-AU" sz="1600" dirty="0"/>
              <a:t>Still defending key zones with zonal marking.</a:t>
            </a:r>
          </a:p>
          <a:p>
            <a:r>
              <a:rPr lang="en-AU" sz="1600" dirty="0"/>
              <a:t>Man mark the oppositions best headers of the ball and use the zonal players to create a 2v1 defensive overload.</a:t>
            </a:r>
          </a:p>
          <a:p>
            <a:endParaRPr lang="en-AU" dirty="0"/>
          </a:p>
          <a:p>
            <a:pPr algn="ctr"/>
            <a:endParaRPr lang="en-AU" dirty="0"/>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4"/>
          <a:stretch>
            <a:fillRect/>
          </a:stretch>
        </p:blipFill>
        <p:spPr>
          <a:xfrm>
            <a:off x="971600" y="1124744"/>
            <a:ext cx="7267575" cy="4714875"/>
          </a:xfrm>
          <a:prstGeom prst="rect">
            <a:avLst/>
          </a:prstGeom>
        </p:spPr>
      </p:pic>
      <p:pic>
        <p:nvPicPr>
          <p:cNvPr id="8" name="Picture 7" descr="A close up of a sign&#10;&#10;Description automatically generated">
            <a:extLst>
              <a:ext uri="{FF2B5EF4-FFF2-40B4-BE49-F238E27FC236}">
                <a16:creationId xmlns:a16="http://schemas.microsoft.com/office/drawing/2014/main" id="{227FA427-4F1E-443E-BAD2-EA794EDCAA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B877E433-CB3D-4145-A669-32E4B51D07E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0452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 y="4842933"/>
            <a:ext cx="9144000" cy="2038291"/>
          </a:xfrm>
          <a:prstGeom prst="rect">
            <a:avLst/>
          </a:prstGeom>
        </p:spPr>
      </p:pic>
      <p:sp>
        <p:nvSpPr>
          <p:cNvPr id="3" name="Content Placeholder 2"/>
          <p:cNvSpPr>
            <a:spLocks noGrp="1"/>
          </p:cNvSpPr>
          <p:nvPr>
            <p:ph idx="1"/>
          </p:nvPr>
        </p:nvSpPr>
        <p:spPr>
          <a:xfrm>
            <a:off x="869607" y="1700808"/>
            <a:ext cx="7467600" cy="4282674"/>
          </a:xfrm>
        </p:spPr>
        <p:txBody>
          <a:bodyPr>
            <a:normAutofit/>
          </a:bodyPr>
          <a:lstStyle/>
          <a:p>
            <a:r>
              <a:rPr lang="en-AU" sz="1600" b="1" dirty="0"/>
              <a:t>Roles and responsibilities</a:t>
            </a:r>
          </a:p>
          <a:p>
            <a:r>
              <a:rPr lang="en-AU" sz="1600" dirty="0"/>
              <a:t>Player 1. GK should command the 6-yard box and prepare to make reaction saves.</a:t>
            </a:r>
          </a:p>
          <a:p>
            <a:r>
              <a:rPr lang="en-AU" sz="1600" dirty="0"/>
              <a:t>Player 2. Man mark the player in the near post space (10).</a:t>
            </a:r>
          </a:p>
          <a:p>
            <a:r>
              <a:rPr lang="en-AU" sz="1600" dirty="0"/>
              <a:t>Player 3. Mark man for man (9).</a:t>
            </a:r>
          </a:p>
          <a:p>
            <a:r>
              <a:rPr lang="en-AU" sz="1600" dirty="0"/>
              <a:t>Player 4. Defend zone 1, attack the ball.</a:t>
            </a:r>
          </a:p>
          <a:p>
            <a:r>
              <a:rPr lang="en-AU" sz="1600" dirty="0"/>
              <a:t>Player 5. Defend zone 2, attack the ball.</a:t>
            </a:r>
          </a:p>
          <a:p>
            <a:r>
              <a:rPr lang="en-AU" sz="1600" dirty="0"/>
              <a:t>Player 6. Defend zone 3, attack the ball.</a:t>
            </a:r>
          </a:p>
          <a:p>
            <a:r>
              <a:rPr lang="en-AU" sz="1600" dirty="0"/>
              <a:t>Player 7. Mark man for man (6).</a:t>
            </a:r>
          </a:p>
          <a:p>
            <a:r>
              <a:rPr lang="en-AU" sz="1600" dirty="0"/>
              <a:t>Player 8. Mark man for man (7).</a:t>
            </a:r>
          </a:p>
          <a:p>
            <a:r>
              <a:rPr lang="en-AU" sz="1600" dirty="0"/>
              <a:t>Player 9. Mark man for man (5).</a:t>
            </a:r>
          </a:p>
          <a:p>
            <a:r>
              <a:rPr lang="en-AU" sz="1600" dirty="0"/>
              <a:t>Player 10. Stay on the half way line.</a:t>
            </a:r>
          </a:p>
          <a:p>
            <a:r>
              <a:rPr lang="en-AU" sz="1600" dirty="0"/>
              <a:t>Player 11. Edge of the box space. Win any second balls.</a:t>
            </a:r>
          </a:p>
          <a:p>
            <a:endParaRPr lang="en-AU" dirty="0"/>
          </a:p>
          <a:p>
            <a:pPr algn="ctr"/>
            <a:endParaRPr lang="en-AU" dirty="0"/>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7" descr="A close up of a sign&#10;&#10;Description automatically generated">
            <a:extLst>
              <a:ext uri="{FF2B5EF4-FFF2-40B4-BE49-F238E27FC236}">
                <a16:creationId xmlns:a16="http://schemas.microsoft.com/office/drawing/2014/main" id="{717304FE-3642-4401-9748-E39FF423E3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AE7F3FAD-DDEC-4330-B4C9-BBF4D9B3A5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6740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861048"/>
            <a:ext cx="7467600" cy="648072"/>
          </a:xfrm>
        </p:spPr>
        <p:txBody>
          <a:bodyPr/>
          <a:lstStyle/>
          <a:p>
            <a:pPr algn="ctr"/>
            <a:r>
              <a:rPr lang="en-AU" dirty="0"/>
              <a:t>Game Day</a:t>
            </a:r>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364" y="4842933"/>
            <a:ext cx="9144000" cy="2038291"/>
          </a:xfrm>
          <a:prstGeom prst="rect">
            <a:avLst/>
          </a:prstGeom>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7" descr="A close up of a sign&#10;&#10;Description automatically generated">
            <a:extLst>
              <a:ext uri="{FF2B5EF4-FFF2-40B4-BE49-F238E27FC236}">
                <a16:creationId xmlns:a16="http://schemas.microsoft.com/office/drawing/2014/main" id="{D3A4BC97-287B-4D4A-9CA4-89B65A924B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D9928BD7-58A5-4144-8A1F-43C030E481C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sign&#10;&#10;Description automatically generated">
            <a:extLst>
              <a:ext uri="{FF2B5EF4-FFF2-40B4-BE49-F238E27FC236}">
                <a16:creationId xmlns:a16="http://schemas.microsoft.com/office/drawing/2014/main" id="{9F247365-C73D-4BB1-B99F-7FB4B04C49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880" y="1844824"/>
            <a:ext cx="2244251" cy="1886540"/>
          </a:xfrm>
          <a:prstGeom prst="rect">
            <a:avLst/>
          </a:prstGeom>
        </p:spPr>
      </p:pic>
    </p:spTree>
    <p:extLst>
      <p:ext uri="{BB962C8B-B14F-4D97-AF65-F5344CB8AC3E}">
        <p14:creationId xmlns:p14="http://schemas.microsoft.com/office/powerpoint/2010/main" val="22306385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 y="4842933"/>
            <a:ext cx="9144000" cy="2038291"/>
          </a:xfrm>
          <a:prstGeom prst="rect">
            <a:avLst/>
          </a:prstGeom>
        </p:spPr>
      </p:pic>
      <p:sp>
        <p:nvSpPr>
          <p:cNvPr id="3" name="Content Placeholder 2"/>
          <p:cNvSpPr>
            <a:spLocks noGrp="1"/>
          </p:cNvSpPr>
          <p:nvPr>
            <p:ph idx="1"/>
          </p:nvPr>
        </p:nvSpPr>
        <p:spPr>
          <a:xfrm>
            <a:off x="1043608" y="1268760"/>
            <a:ext cx="7467600" cy="4411192"/>
          </a:xfrm>
        </p:spPr>
        <p:txBody>
          <a:bodyPr>
            <a:normAutofit fontScale="25000" lnSpcReduction="20000"/>
          </a:bodyPr>
          <a:lstStyle/>
          <a:p>
            <a:pPr marL="0" indent="0">
              <a:buNone/>
            </a:pPr>
            <a:r>
              <a:rPr lang="en-AU" sz="5600" b="1" dirty="0"/>
              <a:t>IMPORTANT MATCH DAY CONSIDERATIONS</a:t>
            </a:r>
          </a:p>
          <a:p>
            <a:pPr marL="0" indent="0">
              <a:buNone/>
            </a:pPr>
            <a:endParaRPr lang="en-AU" sz="5600" dirty="0"/>
          </a:p>
          <a:p>
            <a:pPr marL="0" lvl="0" indent="0">
              <a:buNone/>
            </a:pPr>
            <a:r>
              <a:rPr lang="en-AU" sz="5600" dirty="0"/>
              <a:t>Junior Football games should be viewed in a different context to professional games. The main focus in a professional football game is to win.  In junior football, the main focus needs to be fun and development.</a:t>
            </a:r>
          </a:p>
          <a:p>
            <a:pPr marL="0" lvl="0" indent="0">
              <a:buNone/>
            </a:pPr>
            <a:r>
              <a:rPr lang="en-AU" sz="5600" dirty="0"/>
              <a:t>Match day is a players chance to put into action what they have learned from practice.  It is purely an extension of the training session where transfer of learning should occur. </a:t>
            </a:r>
          </a:p>
          <a:p>
            <a:pPr marL="0" lvl="0" indent="0">
              <a:buNone/>
            </a:pPr>
            <a:r>
              <a:rPr lang="en-AU" sz="5600" dirty="0"/>
              <a:t>Players who are over-coached during practice and matches will become robotic and will not be able to make critical game decisions on their own. If the coaches are doing all the talking, the players won’t communicate. </a:t>
            </a:r>
          </a:p>
          <a:p>
            <a:pPr marL="0" lvl="0" indent="0">
              <a:buNone/>
            </a:pPr>
            <a:endParaRPr lang="en-AU" sz="5600" dirty="0"/>
          </a:p>
          <a:p>
            <a:pPr marL="0" lvl="0" indent="0">
              <a:buNone/>
            </a:pPr>
            <a:br>
              <a:rPr lang="en-AU" sz="5600" dirty="0"/>
            </a:br>
            <a:r>
              <a:rPr lang="en-AU" sz="5600" b="1" dirty="0"/>
              <a:t>CREATING A GAME DAY CULTURE</a:t>
            </a:r>
            <a:br>
              <a:rPr lang="en-AU" sz="5600" dirty="0"/>
            </a:br>
            <a:br>
              <a:rPr lang="en-AU" sz="5600" dirty="0"/>
            </a:br>
            <a:r>
              <a:rPr lang="en-AU" sz="5600" dirty="0"/>
              <a:t>On game days, the interaction between the following groups should be considered:</a:t>
            </a:r>
          </a:p>
          <a:p>
            <a:pPr marL="0" lvl="0" indent="0">
              <a:buNone/>
            </a:pPr>
            <a:r>
              <a:rPr lang="en-AU" sz="5600" dirty="0"/>
              <a:t>Team Coaches</a:t>
            </a:r>
          </a:p>
          <a:p>
            <a:pPr marL="0" lvl="0" indent="0">
              <a:buNone/>
            </a:pPr>
            <a:r>
              <a:rPr lang="en-AU" sz="5600" dirty="0"/>
              <a:t>Opponents</a:t>
            </a:r>
          </a:p>
          <a:p>
            <a:pPr marL="0" lvl="0" indent="0">
              <a:buNone/>
            </a:pPr>
            <a:r>
              <a:rPr lang="en-AU" sz="5600" dirty="0"/>
              <a:t>Parents</a:t>
            </a:r>
          </a:p>
          <a:p>
            <a:pPr marL="0" lvl="0" indent="0">
              <a:buNone/>
            </a:pPr>
            <a:r>
              <a:rPr lang="en-AU" sz="5600" dirty="0"/>
              <a:t>Officials</a:t>
            </a:r>
          </a:p>
          <a:p>
            <a:pPr marL="0" indent="0">
              <a:buNone/>
            </a:pPr>
            <a:br>
              <a:rPr lang="en-AU" sz="5600" dirty="0"/>
            </a:br>
            <a:r>
              <a:rPr lang="en-AU" sz="5600" dirty="0"/>
              <a:t>The following tables provide suggested interaction guidelines between each party. If followed, a player-</a:t>
            </a:r>
            <a:r>
              <a:rPr lang="en-AU" sz="5600" dirty="0" err="1"/>
              <a:t>centered</a:t>
            </a:r>
            <a:r>
              <a:rPr lang="en-AU" sz="5600" dirty="0"/>
              <a:t> culture of respect should be created.</a:t>
            </a:r>
          </a:p>
          <a:p>
            <a:pPr algn="ctr"/>
            <a:endParaRPr lang="en-AU" dirty="0"/>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7" descr="A close up of a sign&#10;&#10;Description automatically generated">
            <a:extLst>
              <a:ext uri="{FF2B5EF4-FFF2-40B4-BE49-F238E27FC236}">
                <a16:creationId xmlns:a16="http://schemas.microsoft.com/office/drawing/2014/main" id="{2EDE9ADC-F927-43E3-BC73-CF33C61659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D8612825-939D-4789-AC73-CE07BE12A3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270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36" y="1196752"/>
            <a:ext cx="7467600" cy="2684912"/>
          </a:xfrm>
        </p:spPr>
        <p:txBody>
          <a:bodyPr/>
          <a:lstStyle/>
          <a:p>
            <a:pPr algn="ctr"/>
            <a:r>
              <a:rPr lang="en-AU" sz="2000" b="1" dirty="0"/>
              <a:t>(1) TEAM COACHES (Includes Parent Coaches and Trainers)</a:t>
            </a:r>
            <a:endParaRPr lang="en-AU" sz="2000" dirty="0"/>
          </a:p>
          <a:p>
            <a:pPr algn="ctr"/>
            <a:endParaRPr lang="en-AU" dirty="0"/>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364" y="4842933"/>
            <a:ext cx="9144000" cy="2038291"/>
          </a:xfrm>
          <a:prstGeom prst="rect">
            <a:avLst/>
          </a:prstGeom>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graphicFrame>
        <p:nvGraphicFramePr>
          <p:cNvPr id="9" name="Table 8"/>
          <p:cNvGraphicFramePr>
            <a:graphicFrameLocks noGrp="1"/>
          </p:cNvGraphicFramePr>
          <p:nvPr>
            <p:extLst/>
          </p:nvPr>
        </p:nvGraphicFramePr>
        <p:xfrm>
          <a:off x="1403648" y="1772816"/>
          <a:ext cx="6705600" cy="3816424"/>
        </p:xfrm>
        <a:graphic>
          <a:graphicData uri="http://schemas.openxmlformats.org/drawingml/2006/table">
            <a:tbl>
              <a:tblPr firstRow="1" firstCol="1" bandRow="1">
                <a:tableStyleId>{5C22544A-7EE6-4342-B048-85BDC9FD1C3A}</a:tableStyleId>
              </a:tblPr>
              <a:tblGrid>
                <a:gridCol w="1944216">
                  <a:extLst>
                    <a:ext uri="{9D8B030D-6E8A-4147-A177-3AD203B41FA5}">
                      <a16:colId xmlns:a16="http://schemas.microsoft.com/office/drawing/2014/main" val="20000"/>
                    </a:ext>
                  </a:extLst>
                </a:gridCol>
                <a:gridCol w="4761384">
                  <a:extLst>
                    <a:ext uri="{9D8B030D-6E8A-4147-A177-3AD203B41FA5}">
                      <a16:colId xmlns:a16="http://schemas.microsoft.com/office/drawing/2014/main" val="20001"/>
                    </a:ext>
                  </a:extLst>
                </a:gridCol>
              </a:tblGrid>
              <a:tr h="348244">
                <a:tc>
                  <a:txBody>
                    <a:bodyPr/>
                    <a:lstStyle/>
                    <a:p>
                      <a:pPr algn="ctr">
                        <a:lnSpc>
                          <a:spcPct val="107000"/>
                        </a:lnSpc>
                        <a:spcAft>
                          <a:spcPts val="0"/>
                        </a:spcAft>
                      </a:pPr>
                      <a:r>
                        <a:rPr lang="en-AU" sz="1200">
                          <a:effectLst/>
                        </a:rPr>
                        <a:t>INTERACTION AREA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tc>
                  <a:txBody>
                    <a:bodyPr/>
                    <a:lstStyle/>
                    <a:p>
                      <a:pPr algn="ctr">
                        <a:lnSpc>
                          <a:spcPct val="107000"/>
                        </a:lnSpc>
                        <a:spcAft>
                          <a:spcPts val="0"/>
                        </a:spcAft>
                      </a:pPr>
                      <a:r>
                        <a:rPr lang="en-AU" sz="1200">
                          <a:effectLst/>
                        </a:rPr>
                        <a:t>COACH EXPECTATIONS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extLst>
                  <a:ext uri="{0D108BD9-81ED-4DB2-BD59-A6C34878D82A}">
                    <a16:rowId xmlns:a16="http://schemas.microsoft.com/office/drawing/2014/main" val="10000"/>
                  </a:ext>
                </a:extLst>
              </a:tr>
              <a:tr h="867045">
                <a:tc>
                  <a:txBody>
                    <a:bodyPr/>
                    <a:lstStyle/>
                    <a:p>
                      <a:pPr algn="ctr">
                        <a:lnSpc>
                          <a:spcPct val="107000"/>
                        </a:lnSpc>
                        <a:spcAft>
                          <a:spcPts val="0"/>
                        </a:spcAft>
                      </a:pPr>
                      <a:r>
                        <a:rPr lang="en-AU" sz="1200" dirty="0">
                          <a:effectLst/>
                        </a:rPr>
                        <a:t>PLAYERS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tc>
                  <a:txBody>
                    <a:bodyPr/>
                    <a:lstStyle/>
                    <a:p>
                      <a:pPr>
                        <a:lnSpc>
                          <a:spcPct val="107000"/>
                        </a:lnSpc>
                        <a:spcAft>
                          <a:spcPts val="0"/>
                        </a:spcAft>
                      </a:pPr>
                      <a:r>
                        <a:rPr lang="en-AU" sz="1200">
                          <a:effectLst/>
                        </a:rPr>
                        <a:t>• Verbal instructions should be carefully measured to provide players with the necessary information they need to improve without over-coaching or joy-sticking players.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extLst>
                  <a:ext uri="{0D108BD9-81ED-4DB2-BD59-A6C34878D82A}">
                    <a16:rowId xmlns:a16="http://schemas.microsoft.com/office/drawing/2014/main" val="10001"/>
                  </a:ext>
                </a:extLst>
              </a:tr>
              <a:tr h="867045">
                <a:tc>
                  <a:txBody>
                    <a:bodyPr/>
                    <a:lstStyle/>
                    <a:p>
                      <a:pPr algn="ctr">
                        <a:lnSpc>
                          <a:spcPct val="107000"/>
                        </a:lnSpc>
                        <a:spcAft>
                          <a:spcPts val="0"/>
                        </a:spcAft>
                      </a:pPr>
                      <a:r>
                        <a:rPr lang="en-AU" sz="1200">
                          <a:effectLst/>
                        </a:rPr>
                        <a:t>OFFICIALS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tc>
                  <a:txBody>
                    <a:bodyPr/>
                    <a:lstStyle/>
                    <a:p>
                      <a:pPr>
                        <a:lnSpc>
                          <a:spcPct val="107000"/>
                        </a:lnSpc>
                        <a:spcAft>
                          <a:spcPts val="0"/>
                        </a:spcAft>
                      </a:pPr>
                      <a:r>
                        <a:rPr lang="en-AU" sz="1200">
                          <a:effectLst/>
                        </a:rPr>
                        <a:t>• The officials’ decisions should be respected and unchallenged. No attempt should be made to influence their decisions or the outcome of the game.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extLst>
                  <a:ext uri="{0D108BD9-81ED-4DB2-BD59-A6C34878D82A}">
                    <a16:rowId xmlns:a16="http://schemas.microsoft.com/office/drawing/2014/main" val="10002"/>
                  </a:ext>
                </a:extLst>
              </a:tr>
              <a:tr h="867045">
                <a:tc>
                  <a:txBody>
                    <a:bodyPr/>
                    <a:lstStyle/>
                    <a:p>
                      <a:pPr algn="ctr">
                        <a:lnSpc>
                          <a:spcPct val="107000"/>
                        </a:lnSpc>
                        <a:spcAft>
                          <a:spcPts val="0"/>
                        </a:spcAft>
                      </a:pPr>
                      <a:r>
                        <a:rPr lang="en-AU" sz="1200">
                          <a:effectLst/>
                        </a:rPr>
                        <a:t>PARENTS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tc>
                  <a:txBody>
                    <a:bodyPr/>
                    <a:lstStyle/>
                    <a:p>
                      <a:pPr>
                        <a:lnSpc>
                          <a:spcPct val="107000"/>
                        </a:lnSpc>
                        <a:spcAft>
                          <a:spcPts val="0"/>
                        </a:spcAft>
                      </a:pPr>
                      <a:r>
                        <a:rPr lang="en-AU" sz="1200">
                          <a:effectLst/>
                        </a:rPr>
                        <a:t>• Parents should be engaged in the educational process. If possible, parents should be debriefed to ensure they understand post game goals and areas for discussion with their children.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extLst>
                  <a:ext uri="{0D108BD9-81ED-4DB2-BD59-A6C34878D82A}">
                    <a16:rowId xmlns:a16="http://schemas.microsoft.com/office/drawing/2014/main" val="10003"/>
                  </a:ext>
                </a:extLst>
              </a:tr>
              <a:tr h="867045">
                <a:tc>
                  <a:txBody>
                    <a:bodyPr/>
                    <a:lstStyle/>
                    <a:p>
                      <a:pPr algn="ctr">
                        <a:lnSpc>
                          <a:spcPct val="107000"/>
                        </a:lnSpc>
                        <a:spcAft>
                          <a:spcPts val="0"/>
                        </a:spcAft>
                      </a:pPr>
                      <a:r>
                        <a:rPr lang="en-AU" sz="1200">
                          <a:effectLst/>
                        </a:rPr>
                        <a:t>OPPOSITION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tc>
                  <a:txBody>
                    <a:bodyPr/>
                    <a:lstStyle/>
                    <a:p>
                      <a:pPr>
                        <a:lnSpc>
                          <a:spcPct val="107000"/>
                        </a:lnSpc>
                        <a:spcAft>
                          <a:spcPts val="0"/>
                        </a:spcAft>
                      </a:pPr>
                      <a:r>
                        <a:rPr lang="en-AU" sz="1200" dirty="0">
                          <a:effectLst/>
                        </a:rPr>
                        <a:t>• Sportsmanship and fair play should be of the utmost importance. Respect for the opposition’s coaches, their players and parents ensures a supportive environment for both sets of players.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extLst>
                  <a:ext uri="{0D108BD9-81ED-4DB2-BD59-A6C34878D82A}">
                    <a16:rowId xmlns:a16="http://schemas.microsoft.com/office/drawing/2014/main" val="10004"/>
                  </a:ext>
                </a:extLst>
              </a:tr>
            </a:tbl>
          </a:graphicData>
        </a:graphic>
      </p:graphicFrame>
      <p:pic>
        <p:nvPicPr>
          <p:cNvPr id="8" name="Picture 7" descr="A close up of a sign&#10;&#10;Description automatically generated">
            <a:extLst>
              <a:ext uri="{FF2B5EF4-FFF2-40B4-BE49-F238E27FC236}">
                <a16:creationId xmlns:a16="http://schemas.microsoft.com/office/drawing/2014/main" id="{2570889D-7F21-450B-AEEE-887C9ED8F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0" name="Picture 9">
            <a:extLst>
              <a:ext uri="{FF2B5EF4-FFF2-40B4-BE49-F238E27FC236}">
                <a16:creationId xmlns:a16="http://schemas.microsoft.com/office/drawing/2014/main" id="{5DFAD123-29CC-4021-90C3-DAAA555AFD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3122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36" y="1196752"/>
            <a:ext cx="7467600" cy="2684912"/>
          </a:xfrm>
        </p:spPr>
        <p:txBody>
          <a:bodyPr/>
          <a:lstStyle/>
          <a:p>
            <a:r>
              <a:rPr lang="en-AU" sz="2000" b="1" dirty="0"/>
              <a:t>(2) PARENTS</a:t>
            </a:r>
            <a:endParaRPr lang="en-AU" sz="2000" dirty="0"/>
          </a:p>
          <a:p>
            <a:pPr algn="ctr"/>
            <a:endParaRPr lang="en-AU" dirty="0"/>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364" y="4842933"/>
            <a:ext cx="9144000" cy="2038291"/>
          </a:xfrm>
          <a:prstGeom prst="rect">
            <a:avLst/>
          </a:prstGeom>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graphicFrame>
        <p:nvGraphicFramePr>
          <p:cNvPr id="2" name="Table 1"/>
          <p:cNvGraphicFramePr>
            <a:graphicFrameLocks noGrp="1"/>
          </p:cNvGraphicFramePr>
          <p:nvPr>
            <p:extLst/>
          </p:nvPr>
        </p:nvGraphicFramePr>
        <p:xfrm>
          <a:off x="971600" y="1705994"/>
          <a:ext cx="7704856" cy="4351339"/>
        </p:xfrm>
        <a:graphic>
          <a:graphicData uri="http://schemas.openxmlformats.org/drawingml/2006/table">
            <a:tbl>
              <a:tblPr firstRow="1" firstCol="1" bandRow="1">
                <a:tableStyleId>{5C22544A-7EE6-4342-B048-85BDC9FD1C3A}</a:tableStyleId>
              </a:tblPr>
              <a:tblGrid>
                <a:gridCol w="1403044">
                  <a:extLst>
                    <a:ext uri="{9D8B030D-6E8A-4147-A177-3AD203B41FA5}">
                      <a16:colId xmlns:a16="http://schemas.microsoft.com/office/drawing/2014/main" val="20000"/>
                    </a:ext>
                  </a:extLst>
                </a:gridCol>
                <a:gridCol w="6301812">
                  <a:extLst>
                    <a:ext uri="{9D8B030D-6E8A-4147-A177-3AD203B41FA5}">
                      <a16:colId xmlns:a16="http://schemas.microsoft.com/office/drawing/2014/main" val="20001"/>
                    </a:ext>
                  </a:extLst>
                </a:gridCol>
              </a:tblGrid>
              <a:tr h="210676">
                <a:tc>
                  <a:txBody>
                    <a:bodyPr/>
                    <a:lstStyle/>
                    <a:p>
                      <a:pPr algn="ctr">
                        <a:lnSpc>
                          <a:spcPct val="107000"/>
                        </a:lnSpc>
                        <a:spcAft>
                          <a:spcPts val="0"/>
                        </a:spcAft>
                      </a:pPr>
                      <a:r>
                        <a:rPr lang="en-AU" sz="900">
                          <a:effectLst/>
                        </a:rPr>
                        <a:t>INTERACTION AREA</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9" marR="5149" marT="5149" marB="5149" anchor="ctr"/>
                </a:tc>
                <a:tc>
                  <a:txBody>
                    <a:bodyPr/>
                    <a:lstStyle/>
                    <a:p>
                      <a:pPr algn="ctr">
                        <a:lnSpc>
                          <a:spcPct val="107000"/>
                        </a:lnSpc>
                        <a:spcAft>
                          <a:spcPts val="0"/>
                        </a:spcAft>
                      </a:pPr>
                      <a:r>
                        <a:rPr lang="en-AU" sz="900">
                          <a:effectLst/>
                        </a:rPr>
                        <a:t>PARENT CONDUCT</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5149" marR="5149" marT="5149" marB="5149" anchor="ctr"/>
                </a:tc>
                <a:extLst>
                  <a:ext uri="{0D108BD9-81ED-4DB2-BD59-A6C34878D82A}">
                    <a16:rowId xmlns:a16="http://schemas.microsoft.com/office/drawing/2014/main" val="10000"/>
                  </a:ext>
                </a:extLst>
              </a:tr>
              <a:tr h="935985">
                <a:tc>
                  <a:txBody>
                    <a:bodyPr/>
                    <a:lstStyle/>
                    <a:p>
                      <a:pPr algn="ctr">
                        <a:lnSpc>
                          <a:spcPct val="107000"/>
                        </a:lnSpc>
                        <a:spcAft>
                          <a:spcPts val="0"/>
                        </a:spcAft>
                      </a:pPr>
                      <a:r>
                        <a:rPr lang="en-AU" sz="1100">
                          <a:effectLst/>
                        </a:rPr>
                        <a:t>TEAM COACH</a:t>
                      </a:r>
                      <a:endParaRPr lang="en-AU" sz="1050">
                        <a:effectLst/>
                        <a:latin typeface="Calibri" panose="020F0502020204030204" pitchFamily="34" charset="0"/>
                        <a:ea typeface="Calibri" panose="020F0502020204030204" pitchFamily="34" charset="0"/>
                        <a:cs typeface="Times New Roman" panose="02020603050405020304" pitchFamily="18" charset="0"/>
                      </a:endParaRPr>
                    </a:p>
                  </a:txBody>
                  <a:tcPr marL="5149" marR="5149" marT="5149" marB="5149" anchor="ctr"/>
                </a:tc>
                <a:tc>
                  <a:txBody>
                    <a:bodyPr/>
                    <a:lstStyle/>
                    <a:p>
                      <a:pPr>
                        <a:lnSpc>
                          <a:spcPct val="107000"/>
                        </a:lnSpc>
                        <a:spcAft>
                          <a:spcPts val="0"/>
                        </a:spcAft>
                      </a:pPr>
                      <a:r>
                        <a:rPr lang="en-AU" sz="1100">
                          <a:effectLst/>
                        </a:rPr>
                        <a:t>• Parents and team coaches should be on the same page with regards to the team’s seasonal objectives, which should be communicated during preseason.</a:t>
                      </a:r>
                      <a:br>
                        <a:rPr lang="en-AU" sz="1100">
                          <a:effectLst/>
                        </a:rPr>
                      </a:br>
                      <a:r>
                        <a:rPr lang="en-AU" sz="1100">
                          <a:effectLst/>
                        </a:rPr>
                        <a:t>• Parents should avoid questioning or confronting the team coach during or immediately after a game. Where appropriate parents should call or email the team coach to discuss the issue.</a:t>
                      </a:r>
                      <a:endParaRPr lang="en-AU" sz="1050">
                        <a:effectLst/>
                        <a:latin typeface="Calibri" panose="020F0502020204030204" pitchFamily="34" charset="0"/>
                        <a:ea typeface="Calibri" panose="020F0502020204030204" pitchFamily="34" charset="0"/>
                        <a:cs typeface="Times New Roman" panose="02020603050405020304" pitchFamily="18" charset="0"/>
                      </a:endParaRPr>
                    </a:p>
                  </a:txBody>
                  <a:tcPr marL="5149" marR="5149" marT="5149" marB="5149" anchor="ctr"/>
                </a:tc>
                <a:extLst>
                  <a:ext uri="{0D108BD9-81ED-4DB2-BD59-A6C34878D82A}">
                    <a16:rowId xmlns:a16="http://schemas.microsoft.com/office/drawing/2014/main" val="10001"/>
                  </a:ext>
                </a:extLst>
              </a:tr>
              <a:tr h="1729431">
                <a:tc>
                  <a:txBody>
                    <a:bodyPr/>
                    <a:lstStyle/>
                    <a:p>
                      <a:pPr algn="ctr">
                        <a:lnSpc>
                          <a:spcPct val="107000"/>
                        </a:lnSpc>
                        <a:spcAft>
                          <a:spcPts val="0"/>
                        </a:spcAft>
                      </a:pPr>
                      <a:r>
                        <a:rPr lang="en-AU" sz="1100" dirty="0">
                          <a:effectLst/>
                        </a:rPr>
                        <a:t>PLAYERS</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149" marR="5149" marT="5149" marB="5149" anchor="ctr"/>
                </a:tc>
                <a:tc>
                  <a:txBody>
                    <a:bodyPr/>
                    <a:lstStyle/>
                    <a:p>
                      <a:pPr>
                        <a:lnSpc>
                          <a:spcPct val="107000"/>
                        </a:lnSpc>
                        <a:spcAft>
                          <a:spcPts val="0"/>
                        </a:spcAft>
                      </a:pPr>
                      <a:r>
                        <a:rPr lang="en-AU" sz="1100">
                          <a:effectLst/>
                        </a:rPr>
                        <a:t>• Be supportive but don’t coach from the sidelines. Let the coaches communicate important information to avoid confusing players. A parent’s role should be to provide support and encouragement. If parents are over communicating, it takes away the opportunity for players to communicate with each other. </a:t>
                      </a:r>
                      <a:br>
                        <a:rPr lang="en-AU" sz="1100">
                          <a:effectLst/>
                        </a:rPr>
                      </a:br>
                      <a:r>
                        <a:rPr lang="en-AU" sz="1100">
                          <a:effectLst/>
                        </a:rPr>
                        <a:t>• Avoid defining success and failure in terms of winning and losing. For each game, the coach will have defined skill acquisition goals for the team. These are the objectives that should be used to measure success. This will teach players to have a better perspective on the game experience. </a:t>
                      </a:r>
                      <a:endParaRPr lang="en-AU" sz="1050">
                        <a:effectLst/>
                        <a:latin typeface="Calibri" panose="020F0502020204030204" pitchFamily="34" charset="0"/>
                        <a:ea typeface="Calibri" panose="020F0502020204030204" pitchFamily="34" charset="0"/>
                        <a:cs typeface="Times New Roman" panose="02020603050405020304" pitchFamily="18" charset="0"/>
                      </a:endParaRPr>
                    </a:p>
                  </a:txBody>
                  <a:tcPr marL="5149" marR="5149" marT="5149" marB="5149" anchor="ctr"/>
                </a:tc>
                <a:extLst>
                  <a:ext uri="{0D108BD9-81ED-4DB2-BD59-A6C34878D82A}">
                    <a16:rowId xmlns:a16="http://schemas.microsoft.com/office/drawing/2014/main" val="10002"/>
                  </a:ext>
                </a:extLst>
              </a:tr>
              <a:tr h="671503">
                <a:tc>
                  <a:txBody>
                    <a:bodyPr/>
                    <a:lstStyle/>
                    <a:p>
                      <a:pPr algn="ctr">
                        <a:lnSpc>
                          <a:spcPct val="107000"/>
                        </a:lnSpc>
                        <a:spcAft>
                          <a:spcPts val="0"/>
                        </a:spcAft>
                      </a:pPr>
                      <a:r>
                        <a:rPr lang="en-AU" sz="1100">
                          <a:effectLst/>
                        </a:rPr>
                        <a:t>REFEREE</a:t>
                      </a:r>
                      <a:endParaRPr lang="en-AU" sz="1050">
                        <a:effectLst/>
                        <a:latin typeface="Calibri" panose="020F0502020204030204" pitchFamily="34" charset="0"/>
                        <a:ea typeface="Calibri" panose="020F0502020204030204" pitchFamily="34" charset="0"/>
                        <a:cs typeface="Times New Roman" panose="02020603050405020304" pitchFamily="18" charset="0"/>
                      </a:endParaRPr>
                    </a:p>
                  </a:txBody>
                  <a:tcPr marL="5149" marR="5149" marT="5149" marB="5149" anchor="ctr"/>
                </a:tc>
                <a:tc>
                  <a:txBody>
                    <a:bodyPr/>
                    <a:lstStyle/>
                    <a:p>
                      <a:pPr>
                        <a:lnSpc>
                          <a:spcPct val="107000"/>
                        </a:lnSpc>
                        <a:spcAft>
                          <a:spcPts val="0"/>
                        </a:spcAft>
                      </a:pPr>
                      <a:r>
                        <a:rPr lang="en-AU" sz="1100">
                          <a:effectLst/>
                        </a:rPr>
                        <a:t>• Parents should not question or try to influence a referee’s decision for any reason. Mistakes will happen; parents should be a role model for their players. Any communication to the referee should be via the team coach.</a:t>
                      </a:r>
                      <a:endParaRPr lang="en-AU" sz="1050">
                        <a:effectLst/>
                        <a:latin typeface="Calibri" panose="020F0502020204030204" pitchFamily="34" charset="0"/>
                        <a:ea typeface="Calibri" panose="020F0502020204030204" pitchFamily="34" charset="0"/>
                        <a:cs typeface="Times New Roman" panose="02020603050405020304" pitchFamily="18" charset="0"/>
                      </a:endParaRPr>
                    </a:p>
                  </a:txBody>
                  <a:tcPr marL="5149" marR="5149" marT="5149" marB="5149" anchor="ctr"/>
                </a:tc>
                <a:extLst>
                  <a:ext uri="{0D108BD9-81ED-4DB2-BD59-A6C34878D82A}">
                    <a16:rowId xmlns:a16="http://schemas.microsoft.com/office/drawing/2014/main" val="10003"/>
                  </a:ext>
                </a:extLst>
              </a:tr>
              <a:tr h="803744">
                <a:tc>
                  <a:txBody>
                    <a:bodyPr/>
                    <a:lstStyle/>
                    <a:p>
                      <a:pPr algn="ctr">
                        <a:lnSpc>
                          <a:spcPct val="107000"/>
                        </a:lnSpc>
                        <a:spcAft>
                          <a:spcPts val="0"/>
                        </a:spcAft>
                      </a:pPr>
                      <a:r>
                        <a:rPr lang="en-AU" sz="1100">
                          <a:effectLst/>
                        </a:rPr>
                        <a:t>OPPOSITION</a:t>
                      </a:r>
                      <a:endParaRPr lang="en-AU" sz="1050">
                        <a:effectLst/>
                        <a:latin typeface="Calibri" panose="020F0502020204030204" pitchFamily="34" charset="0"/>
                        <a:ea typeface="Calibri" panose="020F0502020204030204" pitchFamily="34" charset="0"/>
                        <a:cs typeface="Times New Roman" panose="02020603050405020304" pitchFamily="18" charset="0"/>
                      </a:endParaRPr>
                    </a:p>
                  </a:txBody>
                  <a:tcPr marL="5149" marR="5149" marT="5149" marB="5149" anchor="ctr"/>
                </a:tc>
                <a:tc>
                  <a:txBody>
                    <a:bodyPr/>
                    <a:lstStyle/>
                    <a:p>
                      <a:pPr>
                        <a:lnSpc>
                          <a:spcPct val="107000"/>
                        </a:lnSpc>
                        <a:spcAft>
                          <a:spcPts val="0"/>
                        </a:spcAft>
                      </a:pPr>
                      <a:r>
                        <a:rPr lang="en-AU" sz="1100" dirty="0">
                          <a:effectLst/>
                        </a:rPr>
                        <a:t>• Parent’s interaction with players from the opposite team should only ever be positive and sportsmanlike in nature. Parents should never get involved in any type of verbal confrontation or dispute with parents and players of the opposing team, whatever the reason.</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149" marR="5149" marT="5149" marB="5149" anchor="ctr"/>
                </a:tc>
                <a:extLst>
                  <a:ext uri="{0D108BD9-81ED-4DB2-BD59-A6C34878D82A}">
                    <a16:rowId xmlns:a16="http://schemas.microsoft.com/office/drawing/2014/main" val="10004"/>
                  </a:ext>
                </a:extLst>
              </a:tr>
            </a:tbl>
          </a:graphicData>
        </a:graphic>
      </p:graphicFrame>
      <p:pic>
        <p:nvPicPr>
          <p:cNvPr id="8" name="Picture 7" descr="A close up of a sign&#10;&#10;Description automatically generated">
            <a:extLst>
              <a:ext uri="{FF2B5EF4-FFF2-40B4-BE49-F238E27FC236}">
                <a16:creationId xmlns:a16="http://schemas.microsoft.com/office/drawing/2014/main" id="{AB0CADB9-FE0A-4F0D-9489-47C5A7A4D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8DA8F12A-DD52-418F-B0DA-8BD5B0BA2E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0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0035" y="1340768"/>
            <a:ext cx="7786743" cy="5143536"/>
          </a:xfrm>
        </p:spPr>
        <p:txBody>
          <a:bodyPr>
            <a:normAutofit lnSpcReduction="10000"/>
          </a:bodyPr>
          <a:lstStyle/>
          <a:p>
            <a:r>
              <a:rPr lang="en-US" sz="1600" b="1" u="sng" dirty="0">
                <a:latin typeface="Calibri" pitchFamily="34" charset="0"/>
                <a:cs typeface="Calibri" pitchFamily="34" charset="0"/>
              </a:rPr>
              <a:t>1-4-3-3 DEFENDING TACTICS</a:t>
            </a:r>
            <a:r>
              <a:rPr lang="en-US" sz="1600" dirty="0">
                <a:latin typeface="Calibri" pitchFamily="34" charset="0"/>
                <a:cs typeface="Calibri" pitchFamily="34" charset="0"/>
              </a:rPr>
              <a:t>. </a:t>
            </a:r>
            <a:endParaRPr lang="en-AU" sz="1600" dirty="0">
              <a:latin typeface="Calibri" pitchFamily="34" charset="0"/>
              <a:cs typeface="Calibri" pitchFamily="34" charset="0"/>
            </a:endParaRPr>
          </a:p>
          <a:p>
            <a:endParaRPr lang="en-AU" sz="1600" dirty="0">
              <a:latin typeface="Calibri" pitchFamily="34" charset="0"/>
              <a:cs typeface="Calibri" pitchFamily="34" charset="0"/>
            </a:endParaRPr>
          </a:p>
          <a:p>
            <a:r>
              <a:rPr lang="en-US" sz="1400" dirty="0">
                <a:latin typeface="Calibri" pitchFamily="34" charset="0"/>
                <a:cs typeface="Calibri" pitchFamily="34" charset="0"/>
              </a:rPr>
              <a:t>Regain ball possession as “early” as possible when appropriate. Concede possession only when opponents establish composed possession in their defending half of the pitch and we are out-numbered. Recover, re-group on losing possession if pressing not tactically appropriate. Compact defensive unit before “team” pressing commences and continues. Establishing a “first” defending line around the AM 1/3rd area and deeper. </a:t>
            </a:r>
            <a:endParaRPr lang="en-AU" sz="1400" dirty="0">
              <a:latin typeface="Calibri" pitchFamily="34" charset="0"/>
              <a:cs typeface="Calibri" pitchFamily="34" charset="0"/>
            </a:endParaRPr>
          </a:p>
          <a:p>
            <a:endParaRPr lang="en-AU" sz="1400" dirty="0">
              <a:latin typeface="Calibri" pitchFamily="34" charset="0"/>
              <a:cs typeface="Calibri" pitchFamily="34" charset="0"/>
            </a:endParaRPr>
          </a:p>
          <a:p>
            <a:r>
              <a:rPr lang="en-US" sz="1400" dirty="0">
                <a:latin typeface="Calibri" pitchFamily="34" charset="0"/>
                <a:cs typeface="Calibri" pitchFamily="34" charset="0"/>
              </a:rPr>
              <a:t>Controlled aggressive defending commences from that defending line to protect the defending third shooting and crossing areas. </a:t>
            </a:r>
          </a:p>
          <a:p>
            <a:r>
              <a:rPr lang="en-US" sz="1400" dirty="0">
                <a:latin typeface="Calibri" pitchFamily="34" charset="0"/>
                <a:cs typeface="Calibri" pitchFamily="34" charset="0"/>
              </a:rPr>
              <a:t>“Show” opponents in possession “infield” as a tactical priority, </a:t>
            </a:r>
          </a:p>
          <a:p>
            <a:r>
              <a:rPr lang="en-US" sz="1400" dirty="0">
                <a:latin typeface="Calibri" pitchFamily="34" charset="0"/>
                <a:cs typeface="Calibri" pitchFamily="34" charset="0"/>
              </a:rPr>
              <a:t>Allow no “un-coverable” space behind the back defending line. </a:t>
            </a:r>
          </a:p>
          <a:p>
            <a:r>
              <a:rPr lang="en-US" sz="1400" dirty="0">
                <a:latin typeface="Calibri" pitchFamily="34" charset="0"/>
                <a:cs typeface="Calibri" pitchFamily="34" charset="0"/>
              </a:rPr>
              <a:t>Mark “key” opponents in and around the penalty area as play develops. </a:t>
            </a:r>
          </a:p>
          <a:p>
            <a:r>
              <a:rPr lang="en-US" sz="1400" dirty="0">
                <a:latin typeface="Calibri" pitchFamily="34" charset="0"/>
                <a:cs typeface="Calibri" pitchFamily="34" charset="0"/>
              </a:rPr>
              <a:t>Mark and press “key” opponents who are essential to opponents supply lines in developing play. </a:t>
            </a:r>
          </a:p>
          <a:p>
            <a:r>
              <a:rPr lang="en-US" sz="1400" dirty="0">
                <a:latin typeface="Calibri" pitchFamily="34" charset="0"/>
                <a:cs typeface="Calibri" pitchFamily="34" charset="0"/>
              </a:rPr>
              <a:t>Players in isolation, and units when dislocated, should be capable of defending Counter attacks. </a:t>
            </a:r>
          </a:p>
          <a:p>
            <a:r>
              <a:rPr lang="en-US" sz="1400" dirty="0">
                <a:latin typeface="Calibri" pitchFamily="34" charset="0"/>
                <a:cs typeface="Calibri" pitchFamily="34" charset="0"/>
              </a:rPr>
              <a:t>Prevent wide and central entries into the penalty box as a priority.</a:t>
            </a:r>
          </a:p>
          <a:p>
            <a:endParaRPr lang="en-US" sz="1400" dirty="0">
              <a:latin typeface="Calibri" pitchFamily="34" charset="0"/>
              <a:cs typeface="Calibri" pitchFamily="34" charset="0"/>
            </a:endParaRPr>
          </a:p>
          <a:p>
            <a:pPr lvl="0"/>
            <a:r>
              <a:rPr lang="en-US" sz="1400" b="1" dirty="0">
                <a:latin typeface="Calibri" pitchFamily="34" charset="0"/>
                <a:cs typeface="Calibri" pitchFamily="34" charset="0"/>
              </a:rPr>
              <a:t>‘Pro-active’ or ‘re-active’? </a:t>
            </a:r>
            <a:endParaRPr lang="en-AU" sz="1400" dirty="0">
              <a:latin typeface="Calibri" pitchFamily="34" charset="0"/>
              <a:cs typeface="Calibri" pitchFamily="34" charset="0"/>
            </a:endParaRPr>
          </a:p>
          <a:p>
            <a:pPr lvl="0"/>
            <a:r>
              <a:rPr lang="en-US" sz="1400" dirty="0">
                <a:latin typeface="Calibri" pitchFamily="34" charset="0"/>
                <a:cs typeface="Calibri" pitchFamily="34" charset="0"/>
              </a:rPr>
              <a:t>Proactive players alert to the team. </a:t>
            </a:r>
            <a:endParaRPr lang="en-AU" sz="1400" dirty="0">
              <a:latin typeface="Calibri" pitchFamily="34" charset="0"/>
              <a:cs typeface="Calibri" pitchFamily="34" charset="0"/>
            </a:endParaRPr>
          </a:p>
          <a:p>
            <a:pPr lvl="0"/>
            <a:r>
              <a:rPr lang="en-US" sz="1400" dirty="0">
                <a:latin typeface="Calibri" pitchFamily="34" charset="0"/>
                <a:cs typeface="Calibri" pitchFamily="34" charset="0"/>
              </a:rPr>
              <a:t>Proactive team alert to the game.</a:t>
            </a:r>
            <a:endParaRPr lang="en-AU" sz="1400" dirty="0">
              <a:latin typeface="Calibri" pitchFamily="34" charset="0"/>
              <a:cs typeface="Calibri" pitchFamily="34" charset="0"/>
            </a:endParaRPr>
          </a:p>
          <a:p>
            <a:endParaRPr lang="en-AU" sz="1400" dirty="0">
              <a:latin typeface="Calibri" pitchFamily="34" charset="0"/>
              <a:cs typeface="Calibri" pitchFamily="34" charset="0"/>
            </a:endParaRPr>
          </a:p>
          <a:p>
            <a:endParaRPr lang="en-AU" sz="1600" dirty="0"/>
          </a:p>
        </p:txBody>
      </p:sp>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9" name="Picture 8" descr="A close up of a sign&#10;&#10;Description automatically generated">
            <a:extLst>
              <a:ext uri="{FF2B5EF4-FFF2-40B4-BE49-F238E27FC236}">
                <a16:creationId xmlns:a16="http://schemas.microsoft.com/office/drawing/2014/main" id="{760F8A7E-5327-4DB0-98D9-0C466732D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0" name="Picture 9">
            <a:extLst>
              <a:ext uri="{FF2B5EF4-FFF2-40B4-BE49-F238E27FC236}">
                <a16:creationId xmlns:a16="http://schemas.microsoft.com/office/drawing/2014/main" id="{6518A7F5-4BD0-4D45-8689-A3CB526D38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7773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36" y="1196752"/>
            <a:ext cx="7467600" cy="2684912"/>
          </a:xfrm>
        </p:spPr>
        <p:txBody>
          <a:bodyPr/>
          <a:lstStyle/>
          <a:p>
            <a:r>
              <a:rPr lang="en-AU" sz="2000" b="1" dirty="0"/>
              <a:t>(3) PLAYERS</a:t>
            </a:r>
            <a:endParaRPr lang="en-AU" sz="2000" dirty="0"/>
          </a:p>
          <a:p>
            <a:pPr algn="ctr"/>
            <a:endParaRPr lang="en-AU" dirty="0"/>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364" y="4842933"/>
            <a:ext cx="9144000" cy="2038291"/>
          </a:xfrm>
          <a:prstGeom prst="rect">
            <a:avLst/>
          </a:prstGeom>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graphicFrame>
        <p:nvGraphicFramePr>
          <p:cNvPr id="2" name="Table 1"/>
          <p:cNvGraphicFramePr>
            <a:graphicFrameLocks noGrp="1"/>
          </p:cNvGraphicFramePr>
          <p:nvPr>
            <p:extLst/>
          </p:nvPr>
        </p:nvGraphicFramePr>
        <p:xfrm>
          <a:off x="971600" y="1660911"/>
          <a:ext cx="7776863" cy="4441505"/>
        </p:xfrm>
        <a:graphic>
          <a:graphicData uri="http://schemas.openxmlformats.org/drawingml/2006/table">
            <a:tbl>
              <a:tblPr firstRow="1" firstCol="1" bandRow="1">
                <a:tableStyleId>{5C22544A-7EE6-4342-B048-85BDC9FD1C3A}</a:tableStyleId>
              </a:tblPr>
              <a:tblGrid>
                <a:gridCol w="1884270">
                  <a:extLst>
                    <a:ext uri="{9D8B030D-6E8A-4147-A177-3AD203B41FA5}">
                      <a16:colId xmlns:a16="http://schemas.microsoft.com/office/drawing/2014/main" val="20000"/>
                    </a:ext>
                  </a:extLst>
                </a:gridCol>
                <a:gridCol w="5892593">
                  <a:extLst>
                    <a:ext uri="{9D8B030D-6E8A-4147-A177-3AD203B41FA5}">
                      <a16:colId xmlns:a16="http://schemas.microsoft.com/office/drawing/2014/main" val="20001"/>
                    </a:ext>
                  </a:extLst>
                </a:gridCol>
              </a:tblGrid>
              <a:tr h="344161">
                <a:tc>
                  <a:txBody>
                    <a:bodyPr/>
                    <a:lstStyle/>
                    <a:p>
                      <a:pPr algn="ctr">
                        <a:lnSpc>
                          <a:spcPct val="107000"/>
                        </a:lnSpc>
                        <a:spcAft>
                          <a:spcPts val="0"/>
                        </a:spcAft>
                      </a:pPr>
                      <a:r>
                        <a:rPr lang="en-AU" sz="1200">
                          <a:effectLst/>
                        </a:rPr>
                        <a:t>INTERACTION AREA</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5696" marR="5696" marT="5696" marB="5696" anchor="ctr"/>
                </a:tc>
                <a:tc>
                  <a:txBody>
                    <a:bodyPr/>
                    <a:lstStyle/>
                    <a:p>
                      <a:pPr algn="ctr">
                        <a:lnSpc>
                          <a:spcPct val="107000"/>
                        </a:lnSpc>
                        <a:spcAft>
                          <a:spcPts val="0"/>
                        </a:spcAft>
                      </a:pPr>
                      <a:r>
                        <a:rPr lang="en-AU" sz="1200">
                          <a:effectLst/>
                        </a:rPr>
                        <a:t>PLAYER EXPECTATIONS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5696" marR="5696" marT="5696" marB="5696" anchor="ctr"/>
                </a:tc>
                <a:extLst>
                  <a:ext uri="{0D108BD9-81ED-4DB2-BD59-A6C34878D82A}">
                    <a16:rowId xmlns:a16="http://schemas.microsoft.com/office/drawing/2014/main" val="10000"/>
                  </a:ext>
                </a:extLst>
              </a:tr>
              <a:tr h="1035522">
                <a:tc>
                  <a:txBody>
                    <a:bodyPr/>
                    <a:lstStyle/>
                    <a:p>
                      <a:pPr algn="ctr">
                        <a:lnSpc>
                          <a:spcPct val="107000"/>
                        </a:lnSpc>
                        <a:spcAft>
                          <a:spcPts val="0"/>
                        </a:spcAft>
                      </a:pPr>
                      <a:r>
                        <a:rPr lang="en-AU" sz="1200">
                          <a:effectLst/>
                        </a:rPr>
                        <a:t>COACHES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5696" marR="5696" marT="5696" marB="5696" anchor="ctr"/>
                </a:tc>
                <a:tc>
                  <a:txBody>
                    <a:bodyPr/>
                    <a:lstStyle/>
                    <a:p>
                      <a:pPr>
                        <a:lnSpc>
                          <a:spcPct val="107000"/>
                        </a:lnSpc>
                        <a:spcAft>
                          <a:spcPts val="0"/>
                        </a:spcAft>
                      </a:pPr>
                      <a:r>
                        <a:rPr lang="en-AU" sz="1200">
                          <a:effectLst/>
                        </a:rPr>
                        <a:t>• Respect the decisions of the team coach with regards to playing time and position as well as substitutions.</a:t>
                      </a:r>
                      <a:br>
                        <a:rPr lang="en-AU" sz="1200">
                          <a:effectLst/>
                        </a:rPr>
                      </a:br>
                      <a:r>
                        <a:rPr lang="en-AU" sz="1200">
                          <a:effectLst/>
                        </a:rPr>
                        <a:t>• Players should have an open and inquisitive mind when receiving feedback from the coach. Players should be encouraged to implement feedback where applicable.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5696" marR="5696" marT="5696" marB="5696" anchor="ctr"/>
                </a:tc>
                <a:extLst>
                  <a:ext uri="{0D108BD9-81ED-4DB2-BD59-A6C34878D82A}">
                    <a16:rowId xmlns:a16="http://schemas.microsoft.com/office/drawing/2014/main" val="10001"/>
                  </a:ext>
                </a:extLst>
              </a:tr>
              <a:tr h="304001">
                <a:tc>
                  <a:txBody>
                    <a:bodyPr/>
                    <a:lstStyle/>
                    <a:p>
                      <a:pPr algn="ctr">
                        <a:lnSpc>
                          <a:spcPct val="107000"/>
                        </a:lnSpc>
                        <a:spcAft>
                          <a:spcPts val="0"/>
                        </a:spcAft>
                      </a:pPr>
                      <a:r>
                        <a:rPr lang="en-AU" sz="1200">
                          <a:effectLst/>
                        </a:rPr>
                        <a:t>TEAMMATES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5696" marR="5696" marT="5696" marB="5696" anchor="ctr"/>
                </a:tc>
                <a:tc>
                  <a:txBody>
                    <a:bodyPr/>
                    <a:lstStyle/>
                    <a:p>
                      <a:pPr>
                        <a:lnSpc>
                          <a:spcPct val="107000"/>
                        </a:lnSpc>
                        <a:spcAft>
                          <a:spcPts val="0"/>
                        </a:spcAft>
                      </a:pPr>
                      <a:r>
                        <a:rPr lang="en-AU" sz="1200">
                          <a:effectLst/>
                        </a:rPr>
                        <a:t>• Encourage other players on your team and support decisions of teammates regardless of the outcome.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5696" marR="5696" marT="5696" marB="5696" anchor="ctr"/>
                </a:tc>
                <a:extLst>
                  <a:ext uri="{0D108BD9-81ED-4DB2-BD59-A6C34878D82A}">
                    <a16:rowId xmlns:a16="http://schemas.microsoft.com/office/drawing/2014/main" val="10002"/>
                  </a:ext>
                </a:extLst>
              </a:tr>
              <a:tr h="596609">
                <a:tc>
                  <a:txBody>
                    <a:bodyPr/>
                    <a:lstStyle/>
                    <a:p>
                      <a:pPr algn="ctr">
                        <a:lnSpc>
                          <a:spcPct val="107000"/>
                        </a:lnSpc>
                        <a:spcAft>
                          <a:spcPts val="0"/>
                        </a:spcAft>
                      </a:pPr>
                      <a:r>
                        <a:rPr lang="en-AU" sz="1200">
                          <a:effectLst/>
                        </a:rPr>
                        <a:t>OFFICIALS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5696" marR="5696" marT="5696" marB="5696" anchor="ctr"/>
                </a:tc>
                <a:tc>
                  <a:txBody>
                    <a:bodyPr/>
                    <a:lstStyle/>
                    <a:p>
                      <a:pPr>
                        <a:lnSpc>
                          <a:spcPct val="107000"/>
                        </a:lnSpc>
                        <a:spcAft>
                          <a:spcPts val="0"/>
                        </a:spcAft>
                      </a:pPr>
                      <a:r>
                        <a:rPr lang="en-AU" sz="1200">
                          <a:effectLst/>
                        </a:rPr>
                        <a:t>• Players should not question or argue with a referee’s decision for any reason. Mistakes will happen; players should respect the decision and continue with the game.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5696" marR="5696" marT="5696" marB="5696" anchor="ctr"/>
                </a:tc>
                <a:extLst>
                  <a:ext uri="{0D108BD9-81ED-4DB2-BD59-A6C34878D82A}">
                    <a16:rowId xmlns:a16="http://schemas.microsoft.com/office/drawing/2014/main" val="10003"/>
                  </a:ext>
                </a:extLst>
              </a:tr>
              <a:tr h="596609">
                <a:tc>
                  <a:txBody>
                    <a:bodyPr/>
                    <a:lstStyle/>
                    <a:p>
                      <a:pPr algn="ctr">
                        <a:lnSpc>
                          <a:spcPct val="107000"/>
                        </a:lnSpc>
                        <a:spcAft>
                          <a:spcPts val="0"/>
                        </a:spcAft>
                      </a:pPr>
                      <a:r>
                        <a:rPr lang="en-AU" sz="1200">
                          <a:effectLst/>
                        </a:rPr>
                        <a:t>OPPOSITION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5696" marR="5696" marT="5696" marB="5696" anchor="ctr"/>
                </a:tc>
                <a:tc>
                  <a:txBody>
                    <a:bodyPr/>
                    <a:lstStyle/>
                    <a:p>
                      <a:pPr>
                        <a:lnSpc>
                          <a:spcPct val="107000"/>
                        </a:lnSpc>
                        <a:spcAft>
                          <a:spcPts val="0"/>
                        </a:spcAft>
                      </a:pPr>
                      <a:r>
                        <a:rPr lang="en-AU" sz="1200">
                          <a:effectLst/>
                        </a:rPr>
                        <a:t>• Fair play and good sportsmanship should be an integral part of all interactions with opposition players. Shake hands and congratulate all players on a good game upon completion of the match.</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5696" marR="5696" marT="5696" marB="5696" anchor="ctr"/>
                </a:tc>
                <a:extLst>
                  <a:ext uri="{0D108BD9-81ED-4DB2-BD59-A6C34878D82A}">
                    <a16:rowId xmlns:a16="http://schemas.microsoft.com/office/drawing/2014/main" val="10004"/>
                  </a:ext>
                </a:extLst>
              </a:tr>
              <a:tr h="1474434">
                <a:tc>
                  <a:txBody>
                    <a:bodyPr/>
                    <a:lstStyle/>
                    <a:p>
                      <a:pPr algn="ctr">
                        <a:lnSpc>
                          <a:spcPct val="107000"/>
                        </a:lnSpc>
                        <a:spcAft>
                          <a:spcPts val="0"/>
                        </a:spcAft>
                      </a:pPr>
                      <a:r>
                        <a:rPr lang="en-AU" sz="1200">
                          <a:effectLst/>
                        </a:rPr>
                        <a:t>PARENTS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5696" marR="5696" marT="5696" marB="5696" anchor="ctr"/>
                </a:tc>
                <a:tc>
                  <a:txBody>
                    <a:bodyPr/>
                    <a:lstStyle/>
                    <a:p>
                      <a:pPr>
                        <a:lnSpc>
                          <a:spcPct val="107000"/>
                        </a:lnSpc>
                        <a:spcAft>
                          <a:spcPts val="0"/>
                        </a:spcAft>
                      </a:pPr>
                      <a:r>
                        <a:rPr lang="en-AU" sz="1200" dirty="0">
                          <a:effectLst/>
                        </a:rPr>
                        <a:t>• Players should not look to their parents during the game for feedback or information on their self-performance. Players should focus on the game and their own performance with no distraction.</a:t>
                      </a:r>
                      <a:br>
                        <a:rPr lang="en-AU" sz="1200" dirty="0">
                          <a:effectLst/>
                        </a:rPr>
                      </a:br>
                      <a:r>
                        <a:rPr lang="en-AU" sz="1200" dirty="0">
                          <a:effectLst/>
                        </a:rPr>
                        <a:t>• Players should keep their parents informed of important information that the coach has relayed after the game. This may include logistical information for future training session or games and player development information that relates to focused areas of improvement.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96" marR="5696" marT="5696" marB="5696" anchor="ctr"/>
                </a:tc>
                <a:extLst>
                  <a:ext uri="{0D108BD9-81ED-4DB2-BD59-A6C34878D82A}">
                    <a16:rowId xmlns:a16="http://schemas.microsoft.com/office/drawing/2014/main" val="10005"/>
                  </a:ext>
                </a:extLst>
              </a:tr>
            </a:tbl>
          </a:graphicData>
        </a:graphic>
      </p:graphicFrame>
      <p:pic>
        <p:nvPicPr>
          <p:cNvPr id="8" name="Picture 7" descr="A close up of a sign&#10;&#10;Description automatically generated">
            <a:extLst>
              <a:ext uri="{FF2B5EF4-FFF2-40B4-BE49-F238E27FC236}">
                <a16:creationId xmlns:a16="http://schemas.microsoft.com/office/drawing/2014/main" id="{20E45C38-DBB1-47CD-BA2D-03946CB703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F16839B3-A75E-45C6-9768-271A7607FCE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8646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36" y="1114425"/>
            <a:ext cx="7467600" cy="2684912"/>
          </a:xfrm>
        </p:spPr>
        <p:txBody>
          <a:bodyPr/>
          <a:lstStyle/>
          <a:p>
            <a:r>
              <a:rPr lang="en-AU" sz="2000" b="1" dirty="0"/>
              <a:t>(4) Game Day Under 9-12</a:t>
            </a:r>
            <a:endParaRPr lang="en-AU" sz="2000" dirty="0"/>
          </a:p>
          <a:p>
            <a:pPr algn="ctr"/>
            <a:endParaRPr lang="en-AU" dirty="0"/>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364" y="4842933"/>
            <a:ext cx="9144000" cy="2038291"/>
          </a:xfrm>
          <a:prstGeom prst="rect">
            <a:avLst/>
          </a:prstGeom>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graphicFrame>
        <p:nvGraphicFramePr>
          <p:cNvPr id="4" name="Table 3"/>
          <p:cNvGraphicFramePr>
            <a:graphicFrameLocks noGrp="1"/>
          </p:cNvGraphicFramePr>
          <p:nvPr>
            <p:extLst/>
          </p:nvPr>
        </p:nvGraphicFramePr>
        <p:xfrm>
          <a:off x="1331640" y="1512159"/>
          <a:ext cx="6973796" cy="5256415"/>
        </p:xfrm>
        <a:graphic>
          <a:graphicData uri="http://schemas.openxmlformats.org/drawingml/2006/table">
            <a:tbl>
              <a:tblPr firstRow="1" firstCol="1" bandRow="1">
                <a:tableStyleId>{5C22544A-7EE6-4342-B048-85BDC9FD1C3A}</a:tableStyleId>
              </a:tblPr>
              <a:tblGrid>
                <a:gridCol w="1287869">
                  <a:extLst>
                    <a:ext uri="{9D8B030D-6E8A-4147-A177-3AD203B41FA5}">
                      <a16:colId xmlns:a16="http://schemas.microsoft.com/office/drawing/2014/main" val="20000"/>
                    </a:ext>
                  </a:extLst>
                </a:gridCol>
                <a:gridCol w="5685927">
                  <a:extLst>
                    <a:ext uri="{9D8B030D-6E8A-4147-A177-3AD203B41FA5}">
                      <a16:colId xmlns:a16="http://schemas.microsoft.com/office/drawing/2014/main" val="20001"/>
                    </a:ext>
                  </a:extLst>
                </a:gridCol>
              </a:tblGrid>
              <a:tr h="481151">
                <a:tc>
                  <a:txBody>
                    <a:bodyPr/>
                    <a:lstStyle/>
                    <a:p>
                      <a:pPr>
                        <a:lnSpc>
                          <a:spcPct val="107000"/>
                        </a:lnSpc>
                      </a:pPr>
                      <a:endParaRPr lang="en-AU" sz="1400" dirty="0">
                        <a:effectLst/>
                        <a:latin typeface="Calibri" panose="020F0502020204030204" pitchFamily="34" charset="0"/>
                        <a:cs typeface="Times New Roman" panose="02020603050405020304" pitchFamily="18" charset="0"/>
                      </a:endParaRPr>
                    </a:p>
                  </a:txBody>
                  <a:tcPr marL="7620" marR="7620" marT="7620" marB="7620" anchor="ctr"/>
                </a:tc>
                <a:tc>
                  <a:txBody>
                    <a:bodyPr/>
                    <a:lstStyle/>
                    <a:p>
                      <a:pPr algn="ctr">
                        <a:lnSpc>
                          <a:spcPct val="107000"/>
                        </a:lnSpc>
                        <a:spcAft>
                          <a:spcPts val="0"/>
                        </a:spcAft>
                      </a:pPr>
                      <a:r>
                        <a:rPr lang="en-AU" sz="1600" dirty="0">
                          <a:effectLst/>
                        </a:rPr>
                        <a:t>GAME DAY TIME FRAME GUIDANCE FOR AN 11.00AM KICK OFF</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extLst>
                  <a:ext uri="{0D108BD9-81ED-4DB2-BD59-A6C34878D82A}">
                    <a16:rowId xmlns:a16="http://schemas.microsoft.com/office/drawing/2014/main" val="10000"/>
                  </a:ext>
                </a:extLst>
              </a:tr>
              <a:tr h="3479289">
                <a:tc>
                  <a:txBody>
                    <a:bodyPr/>
                    <a:lstStyle/>
                    <a:p>
                      <a:pPr algn="ctr">
                        <a:lnSpc>
                          <a:spcPct val="107000"/>
                        </a:lnSpc>
                        <a:spcAft>
                          <a:spcPts val="0"/>
                        </a:spcAft>
                      </a:pPr>
                      <a:r>
                        <a:rPr lang="en-AU" sz="1600" dirty="0">
                          <a:effectLst/>
                        </a:rPr>
                        <a:t>TIME FRAME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tc>
                  <a:txBody>
                    <a:bodyPr/>
                    <a:lstStyle/>
                    <a:p>
                      <a:pPr>
                        <a:lnSpc>
                          <a:spcPct val="107000"/>
                        </a:lnSpc>
                        <a:spcAft>
                          <a:spcPts val="800"/>
                        </a:spcAft>
                      </a:pPr>
                      <a:endParaRPr lang="en-AU" sz="1400" dirty="0">
                        <a:effectLst/>
                      </a:endParaRPr>
                    </a:p>
                    <a:p>
                      <a:pPr>
                        <a:lnSpc>
                          <a:spcPct val="107000"/>
                        </a:lnSpc>
                        <a:spcAft>
                          <a:spcPts val="800"/>
                        </a:spcAft>
                      </a:pPr>
                      <a:r>
                        <a:rPr lang="en-AU" sz="1400" dirty="0">
                          <a:effectLst/>
                        </a:rPr>
                        <a:t>• 9.45am-10am – Arrive at the ground </a:t>
                      </a:r>
                    </a:p>
                    <a:p>
                      <a:pPr>
                        <a:lnSpc>
                          <a:spcPct val="107000"/>
                        </a:lnSpc>
                        <a:spcAft>
                          <a:spcPts val="800"/>
                        </a:spcAft>
                      </a:pPr>
                      <a:r>
                        <a:rPr lang="en-AU" sz="1400" dirty="0">
                          <a:effectLst/>
                        </a:rPr>
                        <a:t>• 10.10am – Gather team together. (Name starting TEAM and substitutes)  </a:t>
                      </a:r>
                    </a:p>
                    <a:p>
                      <a:pPr>
                        <a:lnSpc>
                          <a:spcPct val="107000"/>
                        </a:lnSpc>
                        <a:spcAft>
                          <a:spcPts val="800"/>
                        </a:spcAft>
                      </a:pPr>
                      <a:r>
                        <a:rPr lang="en-AU" sz="1400" dirty="0">
                          <a:effectLst/>
                        </a:rPr>
                        <a:t>• 10.15am - Players get changed. (If not changed already.) </a:t>
                      </a:r>
                    </a:p>
                    <a:p>
                      <a:pPr>
                        <a:lnSpc>
                          <a:spcPct val="107000"/>
                        </a:lnSpc>
                        <a:spcAft>
                          <a:spcPts val="800"/>
                        </a:spcAft>
                      </a:pPr>
                      <a:r>
                        <a:rPr lang="en-AU" sz="1400" dirty="0">
                          <a:effectLst/>
                        </a:rPr>
                        <a:t>• 10.30am – Team talk – Core</a:t>
                      </a:r>
                      <a:r>
                        <a:rPr lang="en-AU" sz="1400" baseline="0" dirty="0">
                          <a:effectLst/>
                        </a:rPr>
                        <a:t> Skill for the day</a:t>
                      </a:r>
                      <a:r>
                        <a:rPr lang="en-AU" sz="1400" dirty="0">
                          <a:effectLst/>
                        </a:rPr>
                        <a:t> - individual and team (Start warm up.) </a:t>
                      </a:r>
                    </a:p>
                    <a:p>
                      <a:pPr>
                        <a:lnSpc>
                          <a:spcPct val="107000"/>
                        </a:lnSpc>
                        <a:spcAft>
                          <a:spcPts val="800"/>
                        </a:spcAft>
                      </a:pPr>
                      <a:r>
                        <a:rPr lang="en-AU" sz="1400" dirty="0">
                          <a:effectLst/>
                        </a:rPr>
                        <a:t>•  10.50am – Finish warm up (Final team talk on </a:t>
                      </a:r>
                      <a:r>
                        <a:rPr lang="en-AU" sz="1400" b="1" dirty="0">
                          <a:effectLst/>
                        </a:rPr>
                        <a:t>CORE SKILL</a:t>
                      </a:r>
                      <a:r>
                        <a:rPr lang="en-AU" sz="1400" dirty="0">
                          <a:effectLst/>
                        </a:rPr>
                        <a:t>) </a:t>
                      </a:r>
                    </a:p>
                    <a:p>
                      <a:pPr>
                        <a:lnSpc>
                          <a:spcPct val="107000"/>
                        </a:lnSpc>
                        <a:spcAft>
                          <a:spcPts val="800"/>
                        </a:spcAft>
                      </a:pPr>
                      <a:r>
                        <a:rPr lang="en-AU" sz="1400" dirty="0">
                          <a:effectLst/>
                        </a:rPr>
                        <a:t>• 10.55am – Players organised-focused and ready to play (Player’s team huddle (self motivation) </a:t>
                      </a:r>
                    </a:p>
                    <a:p>
                      <a:pPr>
                        <a:lnSpc>
                          <a:spcPct val="107000"/>
                        </a:lnSpc>
                        <a:spcAft>
                          <a:spcPts val="800"/>
                        </a:spcAft>
                      </a:pPr>
                      <a:r>
                        <a:rPr lang="en-AU" sz="1400" dirty="0">
                          <a:effectLst/>
                        </a:rPr>
                        <a:t>• 11.00am – Kick off </a:t>
                      </a:r>
                    </a:p>
                    <a:p>
                      <a:pPr marL="0" marR="0" lvl="0" indent="0" algn="l" defTabSz="6858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AU" sz="1400" dirty="0">
                          <a:effectLst/>
                        </a:rPr>
                        <a:t>• 11.30am – H/T Team talk – </a:t>
                      </a:r>
                      <a:r>
                        <a:rPr lang="en-AU" sz="1400" b="1" dirty="0">
                          <a:effectLst/>
                        </a:rPr>
                        <a:t>Core</a:t>
                      </a:r>
                      <a:r>
                        <a:rPr lang="en-AU" sz="1400" b="1" baseline="0" dirty="0">
                          <a:effectLst/>
                        </a:rPr>
                        <a:t> Skill for the day</a:t>
                      </a:r>
                      <a:r>
                        <a:rPr lang="en-AU" sz="1400" b="1" dirty="0">
                          <a:effectLst/>
                        </a:rPr>
                        <a:t> </a:t>
                      </a:r>
                      <a:r>
                        <a:rPr lang="en-AU" sz="1400" dirty="0">
                          <a:effectLst/>
                        </a:rPr>
                        <a:t>– POSTIVE individual and team feedback (Let</a:t>
                      </a:r>
                      <a:r>
                        <a:rPr lang="en-AU" sz="1400" baseline="0" dirty="0">
                          <a:effectLst/>
                        </a:rPr>
                        <a:t> them play</a:t>
                      </a:r>
                      <a:r>
                        <a:rPr lang="en-AU" sz="1400" dirty="0">
                          <a:effectLst/>
                        </a:rPr>
                        <a:t>.) </a:t>
                      </a:r>
                    </a:p>
                    <a:p>
                      <a:pPr marL="0" marR="0" lvl="0" indent="0" algn="l" defTabSz="6858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AU" sz="1400" dirty="0">
                          <a:effectLst/>
                        </a:rPr>
                        <a:t>• 12.00pm – F/T Team talk </a:t>
                      </a:r>
                      <a:r>
                        <a:rPr lang="en-AU" sz="1400" b="1" dirty="0">
                          <a:effectLst/>
                        </a:rPr>
                        <a:t> </a:t>
                      </a:r>
                      <a:r>
                        <a:rPr lang="en-AU" sz="1400" dirty="0">
                          <a:effectLst/>
                        </a:rPr>
                        <a:t>– POSTIVE individual and team feedback (Send</a:t>
                      </a:r>
                      <a:r>
                        <a:rPr lang="en-AU" sz="1400" baseline="0" dirty="0">
                          <a:effectLst/>
                        </a:rPr>
                        <a:t> them home happy</a:t>
                      </a:r>
                      <a:r>
                        <a:rPr lang="en-AU" sz="1400" dirty="0">
                          <a:effectLst/>
                        </a:rPr>
                        <a:t>.) </a:t>
                      </a:r>
                    </a:p>
                    <a:p>
                      <a:pPr marL="0" marR="0" lvl="0" indent="0" algn="l" defTabSz="6858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AU" sz="1400" dirty="0">
                          <a:effectLst/>
                        </a:rPr>
                        <a:t>Hopefully all of the above may be of some help when it comes to game day.</a:t>
                      </a:r>
                    </a:p>
                    <a:p>
                      <a:pPr marL="0" indent="0">
                        <a:lnSpc>
                          <a:spcPct val="107000"/>
                        </a:lnSpc>
                        <a:spcAft>
                          <a:spcPts val="800"/>
                        </a:spcAft>
                        <a:buFont typeface="Arial" panose="020B0604020202020204" pitchFamily="34" charset="0"/>
                        <a:buNone/>
                      </a:pP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extLst>
                  <a:ext uri="{0D108BD9-81ED-4DB2-BD59-A6C34878D82A}">
                    <a16:rowId xmlns:a16="http://schemas.microsoft.com/office/drawing/2014/main" val="10001"/>
                  </a:ext>
                </a:extLst>
              </a:tr>
            </a:tbl>
          </a:graphicData>
        </a:graphic>
      </p:graphicFrame>
      <p:pic>
        <p:nvPicPr>
          <p:cNvPr id="8" name="Picture 7" descr="A close up of a sign&#10;&#10;Description automatically generated">
            <a:extLst>
              <a:ext uri="{FF2B5EF4-FFF2-40B4-BE49-F238E27FC236}">
                <a16:creationId xmlns:a16="http://schemas.microsoft.com/office/drawing/2014/main" id="{0CF96008-8003-4364-973E-02258D1639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6065796E-11D5-4A16-A892-5588766F634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6227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36" y="1196752"/>
            <a:ext cx="7467600" cy="2684912"/>
          </a:xfrm>
        </p:spPr>
        <p:txBody>
          <a:bodyPr/>
          <a:lstStyle/>
          <a:p>
            <a:r>
              <a:rPr lang="en-AU" sz="2000" b="1" dirty="0"/>
              <a:t>(4) Game Day Under 13-16</a:t>
            </a:r>
            <a:endParaRPr lang="en-AU" sz="2000" dirty="0"/>
          </a:p>
          <a:p>
            <a:pPr algn="ctr"/>
            <a:endParaRPr lang="en-AU" dirty="0"/>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364" y="4842933"/>
            <a:ext cx="9144000" cy="2038291"/>
          </a:xfrm>
          <a:prstGeom prst="rect">
            <a:avLst/>
          </a:prstGeom>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graphicFrame>
        <p:nvGraphicFramePr>
          <p:cNvPr id="4" name="Table 3"/>
          <p:cNvGraphicFramePr>
            <a:graphicFrameLocks noGrp="1"/>
          </p:cNvGraphicFramePr>
          <p:nvPr>
            <p:extLst/>
          </p:nvPr>
        </p:nvGraphicFramePr>
        <p:xfrm>
          <a:off x="1331640" y="1700808"/>
          <a:ext cx="6835775" cy="4926532"/>
        </p:xfrm>
        <a:graphic>
          <a:graphicData uri="http://schemas.openxmlformats.org/drawingml/2006/table">
            <a:tbl>
              <a:tblPr firstRow="1" firstCol="1" bandRow="1">
                <a:tableStyleId>{5C22544A-7EE6-4342-B048-85BDC9FD1C3A}</a:tableStyleId>
              </a:tblPr>
              <a:tblGrid>
                <a:gridCol w="1262380">
                  <a:extLst>
                    <a:ext uri="{9D8B030D-6E8A-4147-A177-3AD203B41FA5}">
                      <a16:colId xmlns:a16="http://schemas.microsoft.com/office/drawing/2014/main" val="20000"/>
                    </a:ext>
                  </a:extLst>
                </a:gridCol>
                <a:gridCol w="5573395">
                  <a:extLst>
                    <a:ext uri="{9D8B030D-6E8A-4147-A177-3AD203B41FA5}">
                      <a16:colId xmlns:a16="http://schemas.microsoft.com/office/drawing/2014/main" val="20001"/>
                    </a:ext>
                  </a:extLst>
                </a:gridCol>
              </a:tblGrid>
              <a:tr h="481151">
                <a:tc>
                  <a:txBody>
                    <a:bodyPr/>
                    <a:lstStyle/>
                    <a:p>
                      <a:pPr>
                        <a:lnSpc>
                          <a:spcPct val="107000"/>
                        </a:lnSpc>
                      </a:pPr>
                      <a:endParaRPr lang="en-AU" sz="1400" dirty="0">
                        <a:effectLst/>
                        <a:latin typeface="Calibri" panose="020F0502020204030204" pitchFamily="34" charset="0"/>
                        <a:cs typeface="Times New Roman" panose="02020603050405020304" pitchFamily="18" charset="0"/>
                      </a:endParaRPr>
                    </a:p>
                  </a:txBody>
                  <a:tcPr marL="7620" marR="7620" marT="7620" marB="7620" anchor="ctr"/>
                </a:tc>
                <a:tc>
                  <a:txBody>
                    <a:bodyPr/>
                    <a:lstStyle/>
                    <a:p>
                      <a:pPr algn="ctr">
                        <a:lnSpc>
                          <a:spcPct val="107000"/>
                        </a:lnSpc>
                        <a:spcAft>
                          <a:spcPts val="0"/>
                        </a:spcAft>
                      </a:pPr>
                      <a:r>
                        <a:rPr lang="en-AU" sz="1600" dirty="0">
                          <a:effectLst/>
                        </a:rPr>
                        <a:t>GAME DAY TIME FRAME GUIDANCE FOR AN 11.00AM KICK OFF</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extLst>
                  <a:ext uri="{0D108BD9-81ED-4DB2-BD59-A6C34878D82A}">
                    <a16:rowId xmlns:a16="http://schemas.microsoft.com/office/drawing/2014/main" val="10000"/>
                  </a:ext>
                </a:extLst>
              </a:tr>
              <a:tr h="3479289">
                <a:tc>
                  <a:txBody>
                    <a:bodyPr/>
                    <a:lstStyle/>
                    <a:p>
                      <a:pPr algn="ctr">
                        <a:lnSpc>
                          <a:spcPct val="107000"/>
                        </a:lnSpc>
                        <a:spcAft>
                          <a:spcPts val="0"/>
                        </a:spcAft>
                      </a:pPr>
                      <a:r>
                        <a:rPr lang="en-AU" sz="1600" dirty="0">
                          <a:effectLst/>
                        </a:rPr>
                        <a:t>TIME FRAME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tc>
                  <a:txBody>
                    <a:bodyPr/>
                    <a:lstStyle/>
                    <a:p>
                      <a:pPr>
                        <a:lnSpc>
                          <a:spcPct val="107000"/>
                        </a:lnSpc>
                        <a:spcAft>
                          <a:spcPts val="800"/>
                        </a:spcAft>
                      </a:pPr>
                      <a:r>
                        <a:rPr lang="en-AU" sz="1400" dirty="0">
                          <a:effectLst/>
                        </a:rPr>
                        <a:t> </a:t>
                      </a:r>
                    </a:p>
                    <a:p>
                      <a:pPr>
                        <a:lnSpc>
                          <a:spcPct val="107000"/>
                        </a:lnSpc>
                        <a:spcAft>
                          <a:spcPts val="800"/>
                        </a:spcAft>
                      </a:pPr>
                      <a:r>
                        <a:rPr lang="en-AU" sz="1400" dirty="0">
                          <a:effectLst/>
                        </a:rPr>
                        <a:t>• 9.45am-10am – Arrive at the ground </a:t>
                      </a:r>
                    </a:p>
                    <a:p>
                      <a:pPr>
                        <a:lnSpc>
                          <a:spcPct val="107000"/>
                        </a:lnSpc>
                        <a:spcAft>
                          <a:spcPts val="800"/>
                        </a:spcAft>
                      </a:pPr>
                      <a:r>
                        <a:rPr lang="en-AU" sz="1400" dirty="0">
                          <a:effectLst/>
                        </a:rPr>
                        <a:t>• 10.10am – Gather team together. (Name starting XI and substitutes)  </a:t>
                      </a:r>
                    </a:p>
                    <a:p>
                      <a:pPr>
                        <a:lnSpc>
                          <a:spcPct val="107000"/>
                        </a:lnSpc>
                        <a:spcAft>
                          <a:spcPts val="800"/>
                        </a:spcAft>
                      </a:pPr>
                      <a:r>
                        <a:rPr lang="en-AU" sz="1400" dirty="0">
                          <a:effectLst/>
                        </a:rPr>
                        <a:t>• 10.15am - Players get changed. (Team sheet filled out, checked and handed in.) </a:t>
                      </a:r>
                    </a:p>
                    <a:p>
                      <a:pPr>
                        <a:lnSpc>
                          <a:spcPct val="107000"/>
                        </a:lnSpc>
                        <a:spcAft>
                          <a:spcPts val="800"/>
                        </a:spcAft>
                      </a:pPr>
                      <a:r>
                        <a:rPr lang="en-AU" sz="1400" dirty="0">
                          <a:effectLst/>
                        </a:rPr>
                        <a:t>• 10.30am – Team talk – Tactics - individual and team (Start warm up.) </a:t>
                      </a:r>
                    </a:p>
                    <a:p>
                      <a:pPr>
                        <a:lnSpc>
                          <a:spcPct val="107000"/>
                        </a:lnSpc>
                        <a:spcAft>
                          <a:spcPts val="800"/>
                        </a:spcAft>
                      </a:pPr>
                      <a:r>
                        <a:rPr lang="en-AU" sz="1400" dirty="0">
                          <a:effectLst/>
                        </a:rPr>
                        <a:t>•  10.50am – Finish warm up (Final team talk) </a:t>
                      </a:r>
                    </a:p>
                    <a:p>
                      <a:pPr>
                        <a:lnSpc>
                          <a:spcPct val="107000"/>
                        </a:lnSpc>
                        <a:spcAft>
                          <a:spcPts val="800"/>
                        </a:spcAft>
                      </a:pPr>
                      <a:r>
                        <a:rPr lang="en-AU" sz="1400" dirty="0">
                          <a:effectLst/>
                        </a:rPr>
                        <a:t>• 10.55am – Players organised-focused and ready to play (Player’s team huddle (self motivation) </a:t>
                      </a:r>
                    </a:p>
                    <a:p>
                      <a:pPr>
                        <a:lnSpc>
                          <a:spcPct val="107000"/>
                        </a:lnSpc>
                        <a:spcAft>
                          <a:spcPts val="800"/>
                        </a:spcAft>
                      </a:pPr>
                      <a:r>
                        <a:rPr lang="en-AU" sz="1400" dirty="0">
                          <a:effectLst/>
                        </a:rPr>
                        <a:t>• 11.00am – Kick off </a:t>
                      </a:r>
                    </a:p>
                    <a:p>
                      <a:pPr marL="0" marR="0" lvl="0" indent="0" algn="l" defTabSz="6858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AU" sz="1400" dirty="0">
                          <a:effectLst/>
                        </a:rPr>
                        <a:t>• 11.30am – H/T Team talk – </a:t>
                      </a:r>
                      <a:r>
                        <a:rPr lang="en-AU" sz="1400" b="1" dirty="0">
                          <a:effectLst/>
                        </a:rPr>
                        <a:t>Team Task </a:t>
                      </a:r>
                      <a:r>
                        <a:rPr lang="en-AU" sz="1400" b="1" baseline="0" dirty="0">
                          <a:effectLst/>
                        </a:rPr>
                        <a:t>for the day</a:t>
                      </a:r>
                      <a:r>
                        <a:rPr lang="en-AU" sz="1400" b="1" dirty="0">
                          <a:effectLst/>
                        </a:rPr>
                        <a:t> </a:t>
                      </a:r>
                      <a:r>
                        <a:rPr lang="en-AU" sz="1400" dirty="0">
                          <a:effectLst/>
                        </a:rPr>
                        <a:t>– POSTIVE individual and team feedback (Let</a:t>
                      </a:r>
                      <a:r>
                        <a:rPr lang="en-AU" sz="1400" baseline="0" dirty="0">
                          <a:effectLst/>
                        </a:rPr>
                        <a:t> them play</a:t>
                      </a:r>
                      <a:r>
                        <a:rPr lang="en-AU" sz="1400" dirty="0">
                          <a:effectLst/>
                        </a:rPr>
                        <a:t>.) </a:t>
                      </a:r>
                    </a:p>
                    <a:p>
                      <a:pPr marL="0" marR="0" lvl="0" indent="0" algn="l" defTabSz="6858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AU" sz="1400" dirty="0">
                          <a:effectLst/>
                        </a:rPr>
                        <a:t>• 12.00pm – F/T Team talk </a:t>
                      </a:r>
                      <a:r>
                        <a:rPr lang="en-AU" sz="1400" b="1" dirty="0">
                          <a:effectLst/>
                        </a:rPr>
                        <a:t> </a:t>
                      </a:r>
                      <a:r>
                        <a:rPr lang="en-AU" sz="1400" dirty="0">
                          <a:effectLst/>
                        </a:rPr>
                        <a:t>– POSTIVE individual and team feedback (Send</a:t>
                      </a:r>
                      <a:r>
                        <a:rPr lang="en-AU" sz="1400" baseline="0" dirty="0">
                          <a:effectLst/>
                        </a:rPr>
                        <a:t> them home happy</a:t>
                      </a:r>
                      <a:r>
                        <a:rPr lang="en-AU" sz="1400" dirty="0">
                          <a:effectLst/>
                        </a:rPr>
                        <a:t>.) </a:t>
                      </a:r>
                    </a:p>
                    <a:p>
                      <a:pPr>
                        <a:lnSpc>
                          <a:spcPct val="107000"/>
                        </a:lnSpc>
                        <a:spcAft>
                          <a:spcPts val="800"/>
                        </a:spcAft>
                      </a:pPr>
                      <a:r>
                        <a:rPr lang="en-AU" sz="1400" dirty="0">
                          <a:effectLst/>
                        </a:rPr>
                        <a:t>Hopefully all of the above may be of some help when it comes to game day.</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7620" anchor="ctr"/>
                </a:tc>
                <a:extLst>
                  <a:ext uri="{0D108BD9-81ED-4DB2-BD59-A6C34878D82A}">
                    <a16:rowId xmlns:a16="http://schemas.microsoft.com/office/drawing/2014/main" val="10001"/>
                  </a:ext>
                </a:extLst>
              </a:tr>
            </a:tbl>
          </a:graphicData>
        </a:graphic>
      </p:graphicFrame>
      <p:pic>
        <p:nvPicPr>
          <p:cNvPr id="8" name="Picture 7" descr="A close up of a sign&#10;&#10;Description automatically generated">
            <a:extLst>
              <a:ext uri="{FF2B5EF4-FFF2-40B4-BE49-F238E27FC236}">
                <a16:creationId xmlns:a16="http://schemas.microsoft.com/office/drawing/2014/main" id="{C7E3E324-C9DA-42E2-A973-85582D3A94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0477638D-8919-46E1-94A3-E3F382FA85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9134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721" y="3717032"/>
            <a:ext cx="7467600" cy="2684912"/>
          </a:xfrm>
        </p:spPr>
        <p:txBody>
          <a:bodyPr/>
          <a:lstStyle/>
          <a:p>
            <a:pPr algn="ctr"/>
            <a:r>
              <a:rPr lang="en-AU" dirty="0"/>
              <a:t>Junior Development Policy</a:t>
            </a:r>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364" y="4842933"/>
            <a:ext cx="9144000" cy="2038291"/>
          </a:xfrm>
          <a:prstGeom prst="rect">
            <a:avLst/>
          </a:prstGeom>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7" descr="A close up of a sign&#10;&#10;Description automatically generated">
            <a:extLst>
              <a:ext uri="{FF2B5EF4-FFF2-40B4-BE49-F238E27FC236}">
                <a16:creationId xmlns:a16="http://schemas.microsoft.com/office/drawing/2014/main" id="{C87A0706-177E-4FAB-B23E-E3E4738407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108C4370-AB20-4E88-9435-72DB646468B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sign&#10;&#10;Description automatically generated">
            <a:extLst>
              <a:ext uri="{FF2B5EF4-FFF2-40B4-BE49-F238E27FC236}">
                <a16:creationId xmlns:a16="http://schemas.microsoft.com/office/drawing/2014/main" id="{8CC3D5F7-006C-46B6-B723-ADA7857282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880" y="1916832"/>
            <a:ext cx="2244251" cy="1886540"/>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15370" cy="582594"/>
          </a:xfrm>
        </p:spPr>
        <p:txBody>
          <a:bodyPr/>
          <a:lstStyle/>
          <a:p>
            <a:pPr algn="ctr"/>
            <a:r>
              <a:rPr lang="en-AU" dirty="0"/>
              <a:t>Junior Development Policy</a:t>
            </a:r>
          </a:p>
        </p:txBody>
      </p:sp>
      <p:sp>
        <p:nvSpPr>
          <p:cNvPr id="3" name="Content Placeholder 2"/>
          <p:cNvSpPr>
            <a:spLocks noGrp="1"/>
          </p:cNvSpPr>
          <p:nvPr>
            <p:ph idx="1"/>
          </p:nvPr>
        </p:nvSpPr>
        <p:spPr>
          <a:xfrm>
            <a:off x="285720" y="1049741"/>
            <a:ext cx="8572560" cy="6072230"/>
          </a:xfrm>
        </p:spPr>
        <p:txBody>
          <a:bodyPr>
            <a:normAutofit fontScale="92500" lnSpcReduction="10000"/>
          </a:bodyPr>
          <a:lstStyle/>
          <a:p>
            <a:pPr lvl="0"/>
            <a:r>
              <a:rPr lang="en-AU" sz="1700" b="1" dirty="0"/>
              <a:t>Game Day Behaviours </a:t>
            </a:r>
          </a:p>
          <a:p>
            <a:endParaRPr lang="en-AU" sz="2000" dirty="0"/>
          </a:p>
          <a:p>
            <a:pPr lvl="1"/>
            <a:r>
              <a:rPr lang="en-AU" sz="1700" dirty="0"/>
              <a:t>Sideline instructions by coaches and parents on game day should be minimal so that players are not overloaded with information and are allowed to experiment and find solutions themselves to the all the football problems presented on  the football field on game day</a:t>
            </a:r>
          </a:p>
          <a:p>
            <a:endParaRPr lang="en-AU" sz="1300" dirty="0"/>
          </a:p>
          <a:p>
            <a:pPr lvl="1"/>
            <a:r>
              <a:rPr lang="en-AU" sz="1700" dirty="0"/>
              <a:t>If young players are not given the chance to make their own decisions or the opportunity to discover football solutions without external intervention, the learning environment will not be optimal to allow individual player flare and imagination to flourish and players subjected to constant external instruction and direction often lack imagination and become rigid and predictable in the long-term </a:t>
            </a:r>
          </a:p>
          <a:p>
            <a:endParaRPr lang="en-AU" sz="1300" dirty="0"/>
          </a:p>
          <a:p>
            <a:pPr lvl="1"/>
            <a:r>
              <a:rPr lang="en-AU" sz="1700" dirty="0"/>
              <a:t>Studies indicate decision making skills, imagination and the players’ overall awareness on the football field are the strongest indicators that young players will progress in the game to the professional status and these attributes are best fostered by allowing players to experiment and discover football solution on their own</a:t>
            </a:r>
          </a:p>
          <a:p>
            <a:pPr lvl="1"/>
            <a:r>
              <a:rPr lang="en-AU" sz="1700" dirty="0"/>
              <a:t>Excessive instruction from coaches on game day to players during the game should be avoided because:</a:t>
            </a:r>
          </a:p>
          <a:p>
            <a:endParaRPr lang="en-AU" sz="1300" dirty="0"/>
          </a:p>
          <a:p>
            <a:pPr lvl="1"/>
            <a:r>
              <a:rPr lang="en-AU" sz="1500" dirty="0"/>
              <a:t>it denies players the opportunity to show what they know (because the coach is constantly yelling instructions to tell them);it prevents the coach from evaluating what players have learnt and are capable of doing; and most importantly, it prevents players from developing perception and decision making skill which are critical for long term success</a:t>
            </a:r>
          </a:p>
          <a:p>
            <a:endParaRPr lang="en-AU" sz="1300" dirty="0"/>
          </a:p>
          <a:p>
            <a:pPr lvl="1"/>
            <a:r>
              <a:rPr lang="en-AU" sz="1700" dirty="0"/>
              <a:t>Parents should also avoid yelling instructions to their children and their team given the detrimental effect it has to the learning process </a:t>
            </a:r>
          </a:p>
          <a:p>
            <a:pPr>
              <a:buNone/>
            </a:pPr>
            <a:endParaRPr lang="en-AU" sz="1200" dirty="0">
              <a:solidFill>
                <a:schemeClr val="accent1"/>
              </a:solidFill>
            </a:endParaRPr>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8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915816" y="333958"/>
            <a:ext cx="38331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Policy</a:t>
            </a:r>
          </a:p>
        </p:txBody>
      </p:sp>
      <p:pic>
        <p:nvPicPr>
          <p:cNvPr id="6" name="Picture 5" descr="A close up of a sign&#10;&#10;Description automatically generated">
            <a:extLst>
              <a:ext uri="{FF2B5EF4-FFF2-40B4-BE49-F238E27FC236}">
                <a16:creationId xmlns:a16="http://schemas.microsoft.com/office/drawing/2014/main" id="{DD46C26D-2957-4574-AA0E-722C775BB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332656"/>
            <a:ext cx="576064" cy="484245"/>
          </a:xfrm>
          <a:prstGeom prst="rect">
            <a:avLst/>
          </a:prstGeom>
        </p:spPr>
      </p:pic>
      <p:pic>
        <p:nvPicPr>
          <p:cNvPr id="7" name="Picture 9">
            <a:extLst>
              <a:ext uri="{FF2B5EF4-FFF2-40B4-BE49-F238E27FC236}">
                <a16:creationId xmlns:a16="http://schemas.microsoft.com/office/drawing/2014/main" id="{6976001D-A6F8-414A-80D6-30F26571F1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332656"/>
            <a:ext cx="334889" cy="4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0"/>
            <a:ext cx="7467600" cy="571480"/>
          </a:xfrm>
        </p:spPr>
        <p:txBody>
          <a:bodyPr>
            <a:normAutofit/>
          </a:bodyPr>
          <a:lstStyle/>
          <a:p>
            <a:pPr algn="ctr"/>
            <a:r>
              <a:rPr lang="en-AU" sz="2000" dirty="0"/>
              <a:t>Youth Development Policy</a:t>
            </a:r>
          </a:p>
        </p:txBody>
      </p:sp>
      <p:sp>
        <p:nvSpPr>
          <p:cNvPr id="3" name="Content Placeholder 2"/>
          <p:cNvSpPr>
            <a:spLocks noGrp="1"/>
          </p:cNvSpPr>
          <p:nvPr>
            <p:ph idx="1"/>
          </p:nvPr>
        </p:nvSpPr>
        <p:spPr>
          <a:xfrm>
            <a:off x="390484" y="1340768"/>
            <a:ext cx="8258204" cy="5018330"/>
          </a:xfrm>
        </p:spPr>
        <p:txBody>
          <a:bodyPr>
            <a:normAutofit/>
          </a:bodyPr>
          <a:lstStyle/>
          <a:p>
            <a:r>
              <a:rPr lang="en-AU" sz="1400" b="1" dirty="0"/>
              <a:t>Parents Dealing With Mistakes</a:t>
            </a:r>
          </a:p>
          <a:p>
            <a:pPr>
              <a:buNone/>
            </a:pPr>
            <a:r>
              <a:rPr lang="en-AU" sz="1400" dirty="0"/>
              <a:t> </a:t>
            </a:r>
          </a:p>
          <a:p>
            <a:pPr lvl="1"/>
            <a:r>
              <a:rPr lang="en-AU" sz="1400" dirty="0"/>
              <a:t>It must be expected that players, many of whom are struggling to execute fundamental skills and techniques, will in their formative years of development often make mistakes</a:t>
            </a:r>
          </a:p>
          <a:p>
            <a:endParaRPr lang="en-AU" sz="1400" dirty="0"/>
          </a:p>
          <a:p>
            <a:pPr lvl="1"/>
            <a:r>
              <a:rPr lang="en-AU" sz="1400" dirty="0"/>
              <a:t>Mistakes should be reacted to positively by coaches and parents and it should be constantly reinforced to players and parents  that making mistakes and recognising them are essential to the learning process and player development </a:t>
            </a:r>
          </a:p>
          <a:p>
            <a:endParaRPr lang="en-AU" sz="1400" dirty="0"/>
          </a:p>
          <a:p>
            <a:pPr lvl="1"/>
            <a:r>
              <a:rPr lang="en-AU" sz="1400" dirty="0"/>
              <a:t>Dealing with player mistakes negatively, for example by shouting, being sarcastic, belittling, threatening to substitute a player or displaying poor body language is detrimental to a players long term development and is condoned </a:t>
            </a:r>
          </a:p>
          <a:p>
            <a:endParaRPr lang="en-AU" sz="1400" dirty="0"/>
          </a:p>
          <a:p>
            <a:pPr lvl="1"/>
            <a:r>
              <a:rPr lang="en-AU" sz="1400" dirty="0"/>
              <a:t>Players should be encouraged to experiment, take risks and attempt creative skills and ideas without out fear and this can only occur when everyone is aware that things can break down and players will make mistakes during this process and this is ok and a prerequisite for player progression</a:t>
            </a:r>
          </a:p>
          <a:p>
            <a:pPr lvl="1">
              <a:buNone/>
            </a:pPr>
            <a:r>
              <a:rPr lang="en-AU" sz="1400" dirty="0"/>
              <a:t> </a:t>
            </a:r>
          </a:p>
          <a:p>
            <a:pPr lvl="1"/>
            <a:r>
              <a:rPr lang="en-AU" sz="1400" dirty="0"/>
              <a:t>It is much more beneficial for player understanding and learning when players themselves discover what went wrong and that’s why FGC advocates the Guided Discovery descriptive approach of coaching where by coaches guide a player to discover solutions to football problems rather than the prescriptive directive approach </a:t>
            </a:r>
          </a:p>
          <a:p>
            <a:endParaRPr lang="en-AU" sz="1200" dirty="0"/>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8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915816" y="333958"/>
            <a:ext cx="38331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Policy</a:t>
            </a:r>
          </a:p>
        </p:txBody>
      </p:sp>
      <p:pic>
        <p:nvPicPr>
          <p:cNvPr id="7" name="Picture 6" descr="A close up of a sign&#10;&#10;Description automatically generated">
            <a:extLst>
              <a:ext uri="{FF2B5EF4-FFF2-40B4-BE49-F238E27FC236}">
                <a16:creationId xmlns:a16="http://schemas.microsoft.com/office/drawing/2014/main" id="{B611CF0B-E032-40AC-AB15-BF51D0D6F0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332656"/>
            <a:ext cx="576064" cy="484245"/>
          </a:xfrm>
          <a:prstGeom prst="rect">
            <a:avLst/>
          </a:prstGeom>
        </p:spPr>
      </p:pic>
      <p:pic>
        <p:nvPicPr>
          <p:cNvPr id="8" name="Picture 9">
            <a:extLst>
              <a:ext uri="{FF2B5EF4-FFF2-40B4-BE49-F238E27FC236}">
                <a16:creationId xmlns:a16="http://schemas.microsoft.com/office/drawing/2014/main" id="{70D098D1-ECE8-407E-86E2-2FA04A5568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332656"/>
            <a:ext cx="334889" cy="4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14290"/>
            <a:ext cx="7467600" cy="725470"/>
          </a:xfrm>
        </p:spPr>
        <p:txBody>
          <a:bodyPr/>
          <a:lstStyle/>
          <a:p>
            <a:pPr algn="ctr"/>
            <a:r>
              <a:rPr lang="en-AU" sz="3200" dirty="0"/>
              <a:t>Youth Development Policy</a:t>
            </a:r>
            <a:endParaRPr lang="en-AU" dirty="0"/>
          </a:p>
        </p:txBody>
      </p:sp>
      <p:sp>
        <p:nvSpPr>
          <p:cNvPr id="3" name="Content Placeholder 2"/>
          <p:cNvSpPr>
            <a:spLocks noGrp="1"/>
          </p:cNvSpPr>
          <p:nvPr>
            <p:ph idx="1"/>
          </p:nvPr>
        </p:nvSpPr>
        <p:spPr>
          <a:xfrm>
            <a:off x="611560" y="1268760"/>
            <a:ext cx="7467600" cy="5305800"/>
          </a:xfrm>
        </p:spPr>
        <p:txBody>
          <a:bodyPr>
            <a:normAutofit/>
          </a:bodyPr>
          <a:lstStyle/>
          <a:p>
            <a:pPr lvl="0"/>
            <a:r>
              <a:rPr lang="en-AU" sz="1400" b="1" dirty="0"/>
              <a:t>Playing Time </a:t>
            </a:r>
          </a:p>
          <a:p>
            <a:endParaRPr lang="en-AU" sz="1400" dirty="0"/>
          </a:p>
          <a:p>
            <a:pPr lvl="1"/>
            <a:r>
              <a:rPr lang="en-AU" sz="1400" dirty="0"/>
              <a:t>As a long term player development philosophy that is focused on the individual development of every player to maximise their full potential, it is important that each and every player be given adequate opportunity to develop</a:t>
            </a:r>
          </a:p>
          <a:p>
            <a:endParaRPr lang="en-AU" sz="1400" dirty="0"/>
          </a:p>
          <a:p>
            <a:pPr lvl="1"/>
            <a:r>
              <a:rPr lang="en-AU" sz="1400" dirty="0"/>
              <a:t>The policy is for all players in the Discovery Phase, Skill Acquisition Phase and Game Training Phase (</a:t>
            </a:r>
            <a:r>
              <a:rPr lang="en-AU" sz="1400" dirty="0" err="1"/>
              <a:t>ie</a:t>
            </a:r>
            <a:r>
              <a:rPr lang="en-AU" sz="1400" dirty="0"/>
              <a:t>. players aged 5 – 16) is that all players must have approximately equal playing game time.</a:t>
            </a:r>
          </a:p>
          <a:p>
            <a:endParaRPr lang="en-AU" sz="1400" dirty="0"/>
          </a:p>
          <a:p>
            <a:pPr lvl="1"/>
            <a:r>
              <a:rPr lang="en-AU" sz="1400" dirty="0"/>
              <a:t>It is also recommended by FGC that all players in the Discovery Phase, Skill Acquisition Phase and Game Training Phase also have an approximately equal number of games.</a:t>
            </a:r>
          </a:p>
          <a:p>
            <a:endParaRPr lang="en-AU" sz="1400" dirty="0"/>
          </a:p>
          <a:p>
            <a:pPr lvl="1"/>
            <a:r>
              <a:rPr lang="en-AU" sz="1400" dirty="0"/>
              <a:t>Each team IS required to maintain their own system of record for monitoring player game time and be prepared to submit this to the Junior Director of Coaching / Technical Director on request</a:t>
            </a:r>
          </a:p>
          <a:p>
            <a:endParaRPr lang="en-AU" dirty="0"/>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8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915816" y="333958"/>
            <a:ext cx="38331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Policy</a:t>
            </a:r>
          </a:p>
        </p:txBody>
      </p:sp>
      <p:pic>
        <p:nvPicPr>
          <p:cNvPr id="6" name="Picture 5" descr="A close up of a sign&#10;&#10;Description automatically generated">
            <a:extLst>
              <a:ext uri="{FF2B5EF4-FFF2-40B4-BE49-F238E27FC236}">
                <a16:creationId xmlns:a16="http://schemas.microsoft.com/office/drawing/2014/main" id="{1F6BD147-97B6-4D55-88BC-2E87582F5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332656"/>
            <a:ext cx="576064" cy="484245"/>
          </a:xfrm>
          <a:prstGeom prst="rect">
            <a:avLst/>
          </a:prstGeom>
        </p:spPr>
      </p:pic>
      <p:pic>
        <p:nvPicPr>
          <p:cNvPr id="7" name="Picture 9">
            <a:extLst>
              <a:ext uri="{FF2B5EF4-FFF2-40B4-BE49-F238E27FC236}">
                <a16:creationId xmlns:a16="http://schemas.microsoft.com/office/drawing/2014/main" id="{D9FB2DC3-9CEF-4432-BF91-AF176F7358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332656"/>
            <a:ext cx="334889" cy="4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467600" cy="654032"/>
          </a:xfrm>
        </p:spPr>
        <p:txBody>
          <a:bodyPr/>
          <a:lstStyle/>
          <a:p>
            <a:pPr algn="ctr"/>
            <a:r>
              <a:rPr lang="en-AU" sz="2800" dirty="0"/>
              <a:t>Youth Development Policy</a:t>
            </a:r>
            <a:endParaRPr lang="en-AU" dirty="0"/>
          </a:p>
        </p:txBody>
      </p:sp>
      <p:sp>
        <p:nvSpPr>
          <p:cNvPr id="3" name="Content Placeholder 2"/>
          <p:cNvSpPr>
            <a:spLocks noGrp="1"/>
          </p:cNvSpPr>
          <p:nvPr>
            <p:ph idx="1"/>
          </p:nvPr>
        </p:nvSpPr>
        <p:spPr>
          <a:xfrm>
            <a:off x="461922" y="1062845"/>
            <a:ext cx="7972452" cy="5786478"/>
          </a:xfrm>
        </p:spPr>
        <p:txBody>
          <a:bodyPr>
            <a:normAutofit fontScale="55000" lnSpcReduction="20000"/>
          </a:bodyPr>
          <a:lstStyle/>
          <a:p>
            <a:pPr lvl="0"/>
            <a:r>
              <a:rPr lang="en-AU" b="1" dirty="0"/>
              <a:t>Player Identification &amp; Selection</a:t>
            </a:r>
          </a:p>
          <a:p>
            <a:endParaRPr lang="en-AU" dirty="0"/>
          </a:p>
          <a:p>
            <a:pPr lvl="1"/>
            <a:r>
              <a:rPr lang="en-AU" sz="2400" dirty="0"/>
              <a:t>The policy for identifying and selecting players for teams is based on the premise that everyone has potential, regardless of the their current ability or current physical attributes and therefore the focus must be on what the player can do in the future (a long-term approach) and not only what the player can do today (a short-term approach)</a:t>
            </a:r>
          </a:p>
          <a:p>
            <a:endParaRPr lang="en-AU" dirty="0"/>
          </a:p>
          <a:p>
            <a:pPr lvl="1"/>
            <a:r>
              <a:rPr lang="en-AU" sz="2400" dirty="0"/>
              <a:t>Taking a longer-term vision for player development involves patience, sensible progression and realistic expectations and this approach will provide a higher percentage of youth players the opportunity to enjoy football as well as learn and develop a passion for the game, which are the main priority.</a:t>
            </a:r>
          </a:p>
          <a:p>
            <a:endParaRPr lang="en-AU" dirty="0"/>
          </a:p>
          <a:p>
            <a:pPr lvl="1"/>
            <a:r>
              <a:rPr lang="en-AU" sz="2400" dirty="0"/>
              <a:t>Parents, players and coaches must not be too concerned with a players level of performance at a given age compared with the ability of other children at a similar age, but rather they should take comfort in the knowledge that all players develop at different rates and that every child playing youth football has inner-potential that can be developed </a:t>
            </a:r>
          </a:p>
          <a:p>
            <a:endParaRPr lang="en-AU" dirty="0"/>
          </a:p>
          <a:p>
            <a:pPr lvl="1"/>
            <a:r>
              <a:rPr lang="en-AU" sz="2400" dirty="0"/>
              <a:t>There are many examples of players who were more advanced and further developed at younger ages compared to the majority and expected to go onto elite and professional levels but faded away and many other examples of players who were less advanced at younger ages and rapidly developed during later years to surpass players that were once more advanced (such players are often referred to as ‘later developers’)</a:t>
            </a:r>
          </a:p>
          <a:p>
            <a:endParaRPr lang="en-AU" dirty="0"/>
          </a:p>
          <a:p>
            <a:pPr lvl="1"/>
            <a:r>
              <a:rPr lang="en-AU" sz="2400" dirty="0"/>
              <a:t>To ensure that youth players are grouped together with other players at similar levels of development and that players play matches in competitions that will provide each player with an adequate level of challenge to maximise their longer term development, FGC will conduct regular trials to evaluate and asses player development </a:t>
            </a:r>
          </a:p>
          <a:p>
            <a:endParaRPr lang="en-AU" dirty="0"/>
          </a:p>
          <a:p>
            <a:pPr lvl="1"/>
            <a:r>
              <a:rPr lang="en-AU" sz="2400" dirty="0"/>
              <a:t>During player trials, the Director of Coaching / Technical Director and a panel of qualified FGC coaches will assess and evaluate players based on a long-term approach (</a:t>
            </a:r>
            <a:r>
              <a:rPr lang="en-AU" sz="2400" dirty="0" err="1"/>
              <a:t>ie</a:t>
            </a:r>
            <a:r>
              <a:rPr lang="en-AU" sz="2400" dirty="0"/>
              <a:t>. what the player can do and develop into in the future)  and this process will be enabled using a player evaluation template aligned with this Youth Development Policy and the Football  Way Curriculum </a:t>
            </a:r>
          </a:p>
          <a:p>
            <a:endParaRPr lang="en-AU" dirty="0"/>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8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915816" y="333958"/>
            <a:ext cx="38331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Policy</a:t>
            </a:r>
          </a:p>
        </p:txBody>
      </p:sp>
      <p:pic>
        <p:nvPicPr>
          <p:cNvPr id="6" name="Picture 5" descr="A close up of a sign&#10;&#10;Description automatically generated">
            <a:extLst>
              <a:ext uri="{FF2B5EF4-FFF2-40B4-BE49-F238E27FC236}">
                <a16:creationId xmlns:a16="http://schemas.microsoft.com/office/drawing/2014/main" id="{B6D7FF04-6655-48C4-9FEA-49D2FFDDC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332656"/>
            <a:ext cx="576064" cy="484245"/>
          </a:xfrm>
          <a:prstGeom prst="rect">
            <a:avLst/>
          </a:prstGeom>
        </p:spPr>
      </p:pic>
      <p:pic>
        <p:nvPicPr>
          <p:cNvPr id="7" name="Picture 9">
            <a:extLst>
              <a:ext uri="{FF2B5EF4-FFF2-40B4-BE49-F238E27FC236}">
                <a16:creationId xmlns:a16="http://schemas.microsoft.com/office/drawing/2014/main" id="{929BA58E-53FB-4DC7-93C8-2BA47DF5DCC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332656"/>
            <a:ext cx="334889" cy="4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467600" cy="654032"/>
          </a:xfrm>
        </p:spPr>
        <p:txBody>
          <a:bodyPr/>
          <a:lstStyle/>
          <a:p>
            <a:pPr algn="ctr"/>
            <a:r>
              <a:rPr lang="en-AU" sz="2800" dirty="0"/>
              <a:t>Youth Development Policy</a:t>
            </a:r>
            <a:endParaRPr lang="en-AU" dirty="0"/>
          </a:p>
        </p:txBody>
      </p:sp>
      <p:sp>
        <p:nvSpPr>
          <p:cNvPr id="3" name="Content Placeholder 2"/>
          <p:cNvSpPr>
            <a:spLocks noGrp="1"/>
          </p:cNvSpPr>
          <p:nvPr>
            <p:ph idx="1"/>
          </p:nvPr>
        </p:nvSpPr>
        <p:spPr>
          <a:xfrm>
            <a:off x="611560" y="1412776"/>
            <a:ext cx="7972452" cy="4802306"/>
          </a:xfrm>
        </p:spPr>
        <p:txBody>
          <a:bodyPr>
            <a:normAutofit/>
          </a:bodyPr>
          <a:lstStyle/>
          <a:p>
            <a:pPr lvl="0"/>
            <a:r>
              <a:rPr lang="en-AU" sz="1800" b="1" dirty="0"/>
              <a:t>Player Identification &amp; Selection</a:t>
            </a:r>
          </a:p>
          <a:p>
            <a:pPr lvl="0">
              <a:buNone/>
            </a:pPr>
            <a:endParaRPr lang="en-AU" sz="1400" b="1" dirty="0"/>
          </a:p>
          <a:p>
            <a:pPr lvl="1"/>
            <a:r>
              <a:rPr lang="en-AU" sz="1400" dirty="0"/>
              <a:t>In addition to the player’s performance during trials, consideration will be given to the progress of the players development from previous years as documented in the Player Assessments undertaken by coaches each year.</a:t>
            </a:r>
          </a:p>
          <a:p>
            <a:endParaRPr lang="en-AU" sz="1400" dirty="0"/>
          </a:p>
          <a:p>
            <a:pPr lvl="1"/>
            <a:r>
              <a:rPr lang="en-AU" sz="1400" dirty="0"/>
              <a:t>As Mudgeeraba takes a long-term view of player development and has a policy to develop from within the club rather than continually recruiting external players, it is expected there will not be large scale turnover of players in graded teams as new players trial however there will be minor movements in and out of teams to reflect the different stages of player development</a:t>
            </a:r>
          </a:p>
          <a:p>
            <a:endParaRPr lang="en-AU" sz="1400" dirty="0"/>
          </a:p>
          <a:p>
            <a:pPr lvl="1"/>
            <a:r>
              <a:rPr lang="en-AU" sz="1400" dirty="0"/>
              <a:t>In addition to the trial process for identifying and selecting players and allocating them to teams and competitions that will provide them with an optimal level of challenge, the Junior Director of Coaching / Technical Director will also maintain a Player Identification ‘Watch-List’ noting players to be considered for moving into a different team / level that is more suitable given the current stage of development and this Mudgeeraba Soccer Club Youth Development Policy </a:t>
            </a:r>
          </a:p>
          <a:p>
            <a:endParaRPr lang="en-AU" sz="1400" dirty="0"/>
          </a:p>
          <a:p>
            <a:pPr lvl="1"/>
            <a:r>
              <a:rPr lang="en-AU" sz="1400" dirty="0"/>
              <a:t>All selection and player identification decisions will be made based on the long-term player development philosophy described in this Youth Development Policy and all final decisions on players will rest with the Junior Director of Coaching / Technical Director</a:t>
            </a:r>
          </a:p>
          <a:p>
            <a:endParaRPr lang="en-AU" dirty="0"/>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8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915816" y="333958"/>
            <a:ext cx="38331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Policy</a:t>
            </a:r>
          </a:p>
        </p:txBody>
      </p:sp>
      <p:pic>
        <p:nvPicPr>
          <p:cNvPr id="6" name="Picture 5" descr="A close up of a sign&#10;&#10;Description automatically generated">
            <a:extLst>
              <a:ext uri="{FF2B5EF4-FFF2-40B4-BE49-F238E27FC236}">
                <a16:creationId xmlns:a16="http://schemas.microsoft.com/office/drawing/2014/main" id="{8018998D-2F02-4A2E-9484-A84D415C3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332656"/>
            <a:ext cx="576064" cy="484245"/>
          </a:xfrm>
          <a:prstGeom prst="rect">
            <a:avLst/>
          </a:prstGeom>
        </p:spPr>
      </p:pic>
      <p:pic>
        <p:nvPicPr>
          <p:cNvPr id="7" name="Picture 9">
            <a:extLst>
              <a:ext uri="{FF2B5EF4-FFF2-40B4-BE49-F238E27FC236}">
                <a16:creationId xmlns:a16="http://schemas.microsoft.com/office/drawing/2014/main" id="{B44AD62F-28FC-4436-A86C-6A427F7532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332656"/>
            <a:ext cx="334889" cy="4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5715040"/>
          </a:xfrm>
        </p:spPr>
        <p:txBody>
          <a:bodyPr>
            <a:normAutofit/>
          </a:bodyPr>
          <a:lstStyle/>
          <a:p>
            <a:pPr algn="ctr">
              <a:buNone/>
            </a:pPr>
            <a:r>
              <a:rPr lang="en-US" sz="1800" b="1" dirty="0"/>
              <a:t>The key elements for coaches and players that define the style of play</a:t>
            </a:r>
            <a:endParaRPr lang="en-AU" sz="1800" dirty="0"/>
          </a:p>
          <a:p>
            <a:pPr algn="ctr">
              <a:buNone/>
            </a:pPr>
            <a:endParaRPr lang="en-AU" sz="1800" b="1" u="sng" dirty="0">
              <a:latin typeface="Calibri" pitchFamily="34" charset="0"/>
              <a:cs typeface="Calibri" pitchFamily="34" charset="0"/>
            </a:endParaRPr>
          </a:p>
          <a:p>
            <a:r>
              <a:rPr lang="en-AU" sz="1400" b="1" dirty="0">
                <a:latin typeface="Calibri" pitchFamily="34" charset="0"/>
                <a:cs typeface="Calibri" pitchFamily="34" charset="0"/>
              </a:rPr>
              <a:t>The skill and ability </a:t>
            </a:r>
            <a:r>
              <a:rPr lang="en-AU" sz="1400" dirty="0">
                <a:latin typeface="Calibri" pitchFamily="34" charset="0"/>
                <a:cs typeface="Calibri" pitchFamily="34" charset="0"/>
              </a:rPr>
              <a:t>to consistently build from the back through a short passing game  </a:t>
            </a:r>
          </a:p>
          <a:p>
            <a:r>
              <a:rPr lang="en-AU" sz="1400" b="1" dirty="0">
                <a:latin typeface="Calibri" pitchFamily="34" charset="0"/>
                <a:cs typeface="Calibri" pitchFamily="34" charset="0"/>
              </a:rPr>
              <a:t>All players attack and all players defend: </a:t>
            </a:r>
            <a:r>
              <a:rPr lang="en-AU" sz="1400" dirty="0">
                <a:latin typeface="Calibri" pitchFamily="34" charset="0"/>
                <a:cs typeface="Calibri" pitchFamily="34" charset="0"/>
              </a:rPr>
              <a:t>All players must be involved in the game as a unit.</a:t>
            </a:r>
          </a:p>
          <a:p>
            <a:r>
              <a:rPr lang="en-AU" sz="1400" b="1" dirty="0">
                <a:latin typeface="Calibri" pitchFamily="34" charset="0"/>
                <a:cs typeface="Calibri" pitchFamily="34" charset="0"/>
              </a:rPr>
              <a:t>Numerical advantage: </a:t>
            </a:r>
            <a:r>
              <a:rPr lang="en-AU" sz="1400" dirty="0">
                <a:latin typeface="Calibri" pitchFamily="34" charset="0"/>
                <a:cs typeface="Calibri" pitchFamily="34" charset="0"/>
              </a:rPr>
              <a:t>Football is a game of numbers where we try to create a numerical advantage in attack and avoid being in a numerical disadvantage in defence. </a:t>
            </a:r>
            <a:r>
              <a:rPr lang="en-AU" sz="1400" b="1" dirty="0">
                <a:latin typeface="Calibri" pitchFamily="34" charset="0"/>
                <a:cs typeface="Calibri" pitchFamily="34" charset="0"/>
              </a:rPr>
              <a:t>(Overload)</a:t>
            </a:r>
            <a:endParaRPr lang="en-AU" sz="1400" dirty="0">
              <a:latin typeface="Calibri" pitchFamily="34" charset="0"/>
              <a:cs typeface="Calibri" pitchFamily="34" charset="0"/>
            </a:endParaRPr>
          </a:p>
          <a:p>
            <a:r>
              <a:rPr lang="en-AU" sz="1400" b="1" dirty="0">
                <a:latin typeface="Calibri" pitchFamily="34" charset="0"/>
                <a:cs typeface="Calibri" pitchFamily="34" charset="0"/>
              </a:rPr>
              <a:t>Flow of the ball: </a:t>
            </a:r>
            <a:r>
              <a:rPr lang="en-AU" sz="1400" dirty="0">
                <a:latin typeface="Calibri" pitchFamily="34" charset="0"/>
                <a:cs typeface="Calibri" pitchFamily="34" charset="0"/>
              </a:rPr>
              <a:t>The ball should flow from inside (of the space) to outside and outside to inside. Balls out wide are more secure and the ball in the middle increases the options of play.</a:t>
            </a:r>
          </a:p>
          <a:p>
            <a:r>
              <a:rPr lang="en-AU" sz="1400" b="1" dirty="0">
                <a:latin typeface="Calibri" pitchFamily="34" charset="0"/>
                <a:cs typeface="Calibri" pitchFamily="34" charset="0"/>
              </a:rPr>
              <a:t>Triangle principle and passing options: </a:t>
            </a:r>
            <a:r>
              <a:rPr lang="en-AU" sz="1400" dirty="0">
                <a:latin typeface="Calibri" pitchFamily="34" charset="0"/>
                <a:cs typeface="Calibri" pitchFamily="34" charset="0"/>
              </a:rPr>
              <a:t>The player in possession of the ball must receive constant support and have at least two passing options.</a:t>
            </a:r>
          </a:p>
          <a:p>
            <a:r>
              <a:rPr lang="en-AU" sz="1400" b="1" dirty="0">
                <a:latin typeface="Calibri" pitchFamily="34" charset="0"/>
                <a:cs typeface="Calibri" pitchFamily="34" charset="0"/>
              </a:rPr>
              <a:t>Speed of play: </a:t>
            </a:r>
            <a:r>
              <a:rPr lang="en-AU" sz="1400" dirty="0">
                <a:latin typeface="Calibri" pitchFamily="34" charset="0"/>
                <a:cs typeface="Calibri" pitchFamily="34" charset="0"/>
              </a:rPr>
              <a:t>Quick movement of the ball creates 1v1,2v1 situations.</a:t>
            </a:r>
          </a:p>
          <a:p>
            <a:r>
              <a:rPr lang="en-AU" sz="1400" b="1" dirty="0">
                <a:latin typeface="Calibri" pitchFamily="34" charset="0"/>
                <a:cs typeface="Calibri" pitchFamily="34" charset="0"/>
              </a:rPr>
              <a:t>Movement off the ball: </a:t>
            </a:r>
            <a:r>
              <a:rPr lang="en-AU" sz="1400" dirty="0">
                <a:latin typeface="Calibri" pitchFamily="34" charset="0"/>
                <a:cs typeface="Calibri" pitchFamily="34" charset="0"/>
              </a:rPr>
              <a:t>Find the best available space to create passing options for the player in possession of the ball. </a:t>
            </a:r>
            <a:r>
              <a:rPr lang="en-AU" sz="1400" b="1" dirty="0">
                <a:latin typeface="Calibri" pitchFamily="34" charset="0"/>
                <a:cs typeface="Calibri" pitchFamily="34" charset="0"/>
              </a:rPr>
              <a:t>(Every pass has a Purpose)</a:t>
            </a:r>
          </a:p>
          <a:p>
            <a:r>
              <a:rPr lang="en-AU" sz="1400" b="1" dirty="0">
                <a:latin typeface="Calibri" pitchFamily="34" charset="0"/>
                <a:cs typeface="Calibri" pitchFamily="34" charset="0"/>
              </a:rPr>
              <a:t>Pressure as a unit</a:t>
            </a:r>
            <a:r>
              <a:rPr lang="en-AU" sz="1400" dirty="0">
                <a:latin typeface="Calibri" pitchFamily="34" charset="0"/>
                <a:cs typeface="Calibri" pitchFamily="34" charset="0"/>
              </a:rPr>
              <a:t>: Organized pressure forces the opponents to commit errors.</a:t>
            </a:r>
          </a:p>
          <a:p>
            <a:r>
              <a:rPr lang="en-AU" sz="1400" b="1" dirty="0">
                <a:latin typeface="Calibri" pitchFamily="34" charset="0"/>
                <a:cs typeface="Calibri" pitchFamily="34" charset="0"/>
              </a:rPr>
              <a:t>Transition</a:t>
            </a:r>
            <a:r>
              <a:rPr lang="en-AU" sz="1400" dirty="0">
                <a:latin typeface="Calibri" pitchFamily="34" charset="0"/>
                <a:cs typeface="Calibri" pitchFamily="34" charset="0"/>
              </a:rPr>
              <a:t>: Improve transition by reducing the number of passes needed to arrive at the target area or the opponent’s goal.</a:t>
            </a:r>
          </a:p>
          <a:p>
            <a:r>
              <a:rPr lang="en-AU" sz="1400" b="1" dirty="0">
                <a:latin typeface="Calibri" pitchFamily="34" charset="0"/>
                <a:cs typeface="Calibri" pitchFamily="34" charset="0"/>
              </a:rPr>
              <a:t>Direction of the game: </a:t>
            </a:r>
            <a:r>
              <a:rPr lang="en-AU" sz="1400" dirty="0">
                <a:latin typeface="Calibri" pitchFamily="34" charset="0"/>
                <a:cs typeface="Calibri" pitchFamily="34" charset="0"/>
              </a:rPr>
              <a:t>The game flows in two directions. Keep the essence of the game in the majority of your practices.</a:t>
            </a:r>
          </a:p>
          <a:p>
            <a:r>
              <a:rPr lang="en-AU" sz="1400" b="1" dirty="0">
                <a:latin typeface="Calibri" pitchFamily="34" charset="0"/>
                <a:cs typeface="Calibri" pitchFamily="34" charset="0"/>
              </a:rPr>
              <a:t>Take initiative during the game: </a:t>
            </a:r>
            <a:r>
              <a:rPr lang="en-AU" sz="1400" dirty="0">
                <a:latin typeface="Calibri" pitchFamily="34" charset="0"/>
                <a:cs typeface="Calibri" pitchFamily="34" charset="0"/>
              </a:rPr>
              <a:t>Team breakdowns will occur. The team must be capable of adapting to new situations and imposing its own style of play during the game.</a:t>
            </a: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6" name="Picture 5" descr="A close up of a sign&#10;&#10;Description automatically generated">
            <a:extLst>
              <a:ext uri="{FF2B5EF4-FFF2-40B4-BE49-F238E27FC236}">
                <a16:creationId xmlns:a16="http://schemas.microsoft.com/office/drawing/2014/main" id="{6E2538D2-F54C-49A4-959D-AD1D7D46C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0" name="Picture 9">
            <a:extLst>
              <a:ext uri="{FF2B5EF4-FFF2-40B4-BE49-F238E27FC236}">
                <a16:creationId xmlns:a16="http://schemas.microsoft.com/office/drawing/2014/main" id="{80E533C9-9EE1-4EA4-BB3F-C4AE4104A2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734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5"/>
          <a:stretch>
            <a:fillRect/>
          </a:stretch>
        </p:blipFill>
        <p:spPr>
          <a:xfrm>
            <a:off x="-364" y="4842933"/>
            <a:ext cx="9144000" cy="2038291"/>
          </a:xfrm>
          <a:prstGeom prst="rect">
            <a:avLst/>
          </a:prstGeom>
        </p:spPr>
      </p:pic>
      <p:sp>
        <p:nvSpPr>
          <p:cNvPr id="8" name="Content Placeholder 2"/>
          <p:cNvSpPr txBox="1">
            <a:spLocks/>
          </p:cNvSpPr>
          <p:nvPr/>
        </p:nvSpPr>
        <p:spPr>
          <a:xfrm>
            <a:off x="827584" y="4149080"/>
            <a:ext cx="7467600" cy="13768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sz="3200" b="1" dirty="0">
                <a:solidFill>
                  <a:srgbClr val="002060"/>
                </a:solidFill>
              </a:rPr>
              <a:t>PRINCIPLES OF PLAY</a:t>
            </a:r>
            <a:endParaRPr lang="en-AU" sz="3200" dirty="0">
              <a:solidFill>
                <a:srgbClr val="002060"/>
              </a:solidFill>
            </a:endParaRPr>
          </a:p>
        </p:txBody>
      </p:sp>
      <p:pic>
        <p:nvPicPr>
          <p:cNvPr id="9" name="Picture 8" descr="A close up of a sign&#10;&#10;Description automatically generated">
            <a:extLst>
              <a:ext uri="{FF2B5EF4-FFF2-40B4-BE49-F238E27FC236}">
                <a16:creationId xmlns:a16="http://schemas.microsoft.com/office/drawing/2014/main" id="{C7F88FFA-AFAF-48C7-BD63-731AEE811A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0" name="Picture 9" descr="A close up of a sign&#10;&#10;Description automatically generated">
            <a:extLst>
              <a:ext uri="{FF2B5EF4-FFF2-40B4-BE49-F238E27FC236}">
                <a16:creationId xmlns:a16="http://schemas.microsoft.com/office/drawing/2014/main" id="{2B4D1699-0A65-4C71-A395-B39E0660FF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1880" y="2204864"/>
            <a:ext cx="2244251" cy="1886540"/>
          </a:xfrm>
          <a:prstGeom prst="rect">
            <a:avLst/>
          </a:prstGeom>
        </p:spPr>
      </p:pic>
    </p:spTree>
    <p:extLst>
      <p:ext uri="{BB962C8B-B14F-4D97-AF65-F5344CB8AC3E}">
        <p14:creationId xmlns:p14="http://schemas.microsoft.com/office/powerpoint/2010/main" val="2488845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8807" y="266959"/>
            <a:ext cx="4680519" cy="576064"/>
          </a:xfrm>
          <a:prstGeom prst="rect">
            <a:avLst/>
          </a:prstGeom>
          <a:solidFill>
            <a:schemeClr val="bg1"/>
          </a:solidFill>
          <a:ln w="12700">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accent1">
                    <a:lumMod val="75000"/>
                  </a:schemeClr>
                </a:solidFill>
              </a:rPr>
              <a:t>PRINCIPLES OF PLAY</a:t>
            </a:r>
          </a:p>
        </p:txBody>
      </p:sp>
      <p:sp>
        <p:nvSpPr>
          <p:cNvPr id="5" name="TextBox 4"/>
          <p:cNvSpPr txBox="1"/>
          <p:nvPr/>
        </p:nvSpPr>
        <p:spPr>
          <a:xfrm>
            <a:off x="1428728" y="1214422"/>
            <a:ext cx="6120679" cy="1323439"/>
          </a:xfrm>
          <a:prstGeom prst="rect">
            <a:avLst/>
          </a:prstGeom>
          <a:solidFill>
            <a:schemeClr val="bg1">
              <a:lumMod val="85000"/>
            </a:schemeClr>
          </a:solidFill>
          <a:ln>
            <a:solidFill>
              <a:schemeClr val="tx1"/>
            </a:solidFill>
          </a:ln>
        </p:spPr>
        <p:txBody>
          <a:bodyPr wrap="square" rtlCol="0">
            <a:spAutoFit/>
          </a:bodyPr>
          <a:lstStyle/>
          <a:p>
            <a:pPr algn="ctr">
              <a:spcAft>
                <a:spcPts val="0"/>
              </a:spcAft>
            </a:pPr>
            <a:r>
              <a:rPr lang="en-GB" b="1" dirty="0"/>
              <a:t>TRANSITION: Lost the Ball (BP-BPO)</a:t>
            </a:r>
            <a:br>
              <a:rPr lang="en-GB" b="1" dirty="0"/>
            </a:br>
            <a:r>
              <a:rPr lang="en-GB" sz="1400" b="1" kern="50" dirty="0"/>
              <a:t>6 Second Regains</a:t>
            </a:r>
          </a:p>
          <a:p>
            <a:pPr algn="ctr">
              <a:spcAft>
                <a:spcPts val="0"/>
              </a:spcAft>
            </a:pPr>
            <a:r>
              <a:rPr lang="en-GB" sz="1200" i="1" kern="50" dirty="0"/>
              <a:t>On transition of losing possession, our players actively ‘hunt’ for the ball (often in pairs) for the first 6 seconds of losing possession before the opposition are able to make the pitch big and move the ball into space. If the ball isn’t regained after 6 seconds, the team shall seek to find defensive balance and compactness</a:t>
            </a:r>
            <a:endParaRPr lang="en-GB" sz="1200" b="1" i="1" dirty="0"/>
          </a:p>
        </p:txBody>
      </p:sp>
      <p:sp>
        <p:nvSpPr>
          <p:cNvPr id="6" name="TextBox 5"/>
          <p:cNvSpPr txBox="1"/>
          <p:nvPr/>
        </p:nvSpPr>
        <p:spPr>
          <a:xfrm>
            <a:off x="72009" y="3068960"/>
            <a:ext cx="3009483" cy="2108269"/>
          </a:xfrm>
          <a:prstGeom prst="rect">
            <a:avLst/>
          </a:prstGeom>
          <a:solidFill>
            <a:schemeClr val="bg1">
              <a:lumMod val="85000"/>
            </a:schemeClr>
          </a:solidFill>
          <a:ln>
            <a:solidFill>
              <a:schemeClr val="tx1"/>
            </a:solidFill>
          </a:ln>
        </p:spPr>
        <p:txBody>
          <a:bodyPr wrap="square" rtlCol="0">
            <a:spAutoFit/>
          </a:bodyPr>
          <a:lstStyle/>
          <a:p>
            <a:pPr>
              <a:spcAft>
                <a:spcPts val="0"/>
              </a:spcAft>
            </a:pPr>
            <a:r>
              <a:rPr lang="en-GB" b="1" dirty="0"/>
              <a:t>BALL POSSESSION</a:t>
            </a:r>
          </a:p>
          <a:p>
            <a:pPr>
              <a:spcAft>
                <a:spcPts val="0"/>
              </a:spcAft>
            </a:pPr>
            <a:r>
              <a:rPr lang="en-GB" sz="1200" b="1" kern="50" dirty="0"/>
              <a:t>High Tempo Possession Based Football</a:t>
            </a:r>
            <a:br>
              <a:rPr lang="en-GB" sz="1200" b="1" kern="50" dirty="0"/>
            </a:br>
            <a:r>
              <a:rPr lang="en-GB" sz="1100" i="1" kern="50" dirty="0"/>
              <a:t>An overall style of play based on dominating possession of the ball by passing and moving quickly at a high tempo.</a:t>
            </a:r>
            <a:br>
              <a:rPr lang="en-GB" sz="1200" kern="50" dirty="0"/>
            </a:br>
            <a:endParaRPr lang="en-GB" sz="1200" kern="50" dirty="0"/>
          </a:p>
          <a:p>
            <a:pPr>
              <a:spcAft>
                <a:spcPts val="0"/>
              </a:spcAft>
            </a:pPr>
            <a:r>
              <a:rPr lang="en-GB" sz="1200" b="1" kern="50" dirty="0"/>
              <a:t>Playing Out From The Back</a:t>
            </a:r>
            <a:br>
              <a:rPr lang="en-GB" sz="1200" b="1" kern="50" dirty="0"/>
            </a:br>
            <a:r>
              <a:rPr lang="en-GB" sz="1100" i="1" kern="50" dirty="0"/>
              <a:t>All of our teams will attempt to play a possession based game from within our own defensive third of the pitch to build play into both the middle third and attacking third.</a:t>
            </a:r>
            <a:endParaRPr lang="en-GB" sz="1600" b="1" i="1" dirty="0"/>
          </a:p>
        </p:txBody>
      </p:sp>
      <p:sp>
        <p:nvSpPr>
          <p:cNvPr id="7" name="TextBox 6"/>
          <p:cNvSpPr txBox="1"/>
          <p:nvPr/>
        </p:nvSpPr>
        <p:spPr>
          <a:xfrm>
            <a:off x="6012160" y="2892142"/>
            <a:ext cx="2987824" cy="2446824"/>
          </a:xfrm>
          <a:prstGeom prst="rect">
            <a:avLst/>
          </a:prstGeom>
          <a:solidFill>
            <a:schemeClr val="bg1">
              <a:lumMod val="85000"/>
            </a:schemeClr>
          </a:solidFill>
          <a:ln>
            <a:solidFill>
              <a:schemeClr val="tx1"/>
            </a:solidFill>
          </a:ln>
        </p:spPr>
        <p:txBody>
          <a:bodyPr wrap="square" rtlCol="0">
            <a:spAutoFit/>
          </a:bodyPr>
          <a:lstStyle/>
          <a:p>
            <a:pPr algn="r"/>
            <a:r>
              <a:rPr lang="en-GB" b="1" dirty="0"/>
              <a:t>BALL POSSESSION OPP</a:t>
            </a:r>
          </a:p>
          <a:p>
            <a:pPr algn="r">
              <a:spcAft>
                <a:spcPts val="0"/>
              </a:spcAft>
            </a:pPr>
            <a:r>
              <a:rPr lang="en-GB" sz="1200" b="1" kern="50" dirty="0"/>
              <a:t>Making Play Predictable</a:t>
            </a:r>
          </a:p>
          <a:p>
            <a:pPr algn="r">
              <a:spcAft>
                <a:spcPts val="0"/>
              </a:spcAft>
            </a:pPr>
            <a:r>
              <a:rPr lang="en-GB" sz="1100" i="1" kern="50" dirty="0"/>
              <a:t>Working as individuals and compact units without the ball to force the opposition backwards or sideways, away from playing penetrating forward passes and eventually forcing errors and mistakes</a:t>
            </a:r>
            <a:br>
              <a:rPr lang="en-GB" sz="1200" i="1" kern="50" dirty="0"/>
            </a:br>
            <a:endParaRPr lang="en-GB" sz="1200" i="1" kern="50" dirty="0"/>
          </a:p>
          <a:p>
            <a:pPr algn="r"/>
            <a:r>
              <a:rPr lang="en-GB" sz="1200" b="1" kern="50" dirty="0"/>
              <a:t>Pressing From The Front </a:t>
            </a:r>
            <a:br>
              <a:rPr lang="en-GB" sz="1400" kern="50" dirty="0"/>
            </a:br>
            <a:r>
              <a:rPr lang="en-GB" sz="1100" i="1" kern="50" dirty="0"/>
              <a:t>Our teams will attempt to win the ball back high up the pitch with the first line of defence being our attackers. 11 a-side teams will press upfront as a unit of four when playing 1-4-3-3.</a:t>
            </a:r>
            <a:endParaRPr lang="en-GB" sz="1100" i="1" kern="50" dirty="0">
              <a:latin typeface="Times New Roman"/>
              <a:ea typeface="SimSun"/>
              <a:cs typeface="Tahoma"/>
            </a:endParaRPr>
          </a:p>
        </p:txBody>
      </p:sp>
      <p:sp>
        <p:nvSpPr>
          <p:cNvPr id="8" name="Rectangle 7"/>
          <p:cNvSpPr/>
          <p:nvPr/>
        </p:nvSpPr>
        <p:spPr>
          <a:xfrm>
            <a:off x="3214678" y="3000372"/>
            <a:ext cx="2664296" cy="2308324"/>
          </a:xfrm>
          <a:prstGeom prst="rect">
            <a:avLst/>
          </a:prstGeom>
        </p:spPr>
        <p:txBody>
          <a:bodyPr wrap="square">
            <a:spAutoFit/>
          </a:bodyPr>
          <a:lstStyle/>
          <a:p>
            <a:pPr algn="ctr"/>
            <a:r>
              <a:rPr lang="en-GB" b="1" dirty="0">
                <a:solidFill>
                  <a:schemeClr val="accent1">
                    <a:lumMod val="75000"/>
                  </a:schemeClr>
                </a:solidFill>
              </a:rPr>
              <a:t>The Football Way Principles of Play define the style of football our teams play and provide the backdrop for our coaching program throughout all age-groups.</a:t>
            </a:r>
          </a:p>
        </p:txBody>
      </p:sp>
      <p:sp>
        <p:nvSpPr>
          <p:cNvPr id="9" name="TextBox 8"/>
          <p:cNvSpPr txBox="1"/>
          <p:nvPr/>
        </p:nvSpPr>
        <p:spPr>
          <a:xfrm>
            <a:off x="1582149" y="5475431"/>
            <a:ext cx="5929354" cy="923330"/>
          </a:xfrm>
          <a:prstGeom prst="rect">
            <a:avLst/>
          </a:prstGeom>
          <a:solidFill>
            <a:schemeClr val="bg1">
              <a:lumMod val="85000"/>
            </a:schemeClr>
          </a:solidFill>
          <a:ln>
            <a:solidFill>
              <a:schemeClr val="tx1"/>
            </a:solidFill>
          </a:ln>
        </p:spPr>
        <p:txBody>
          <a:bodyPr wrap="square" rtlCol="0">
            <a:spAutoFit/>
          </a:bodyPr>
          <a:lstStyle/>
          <a:p>
            <a:pPr algn="ctr"/>
            <a:r>
              <a:rPr lang="en-GB" b="1" dirty="0"/>
              <a:t>TRANSITION: Regained the Ball (BPO-BP)</a:t>
            </a:r>
          </a:p>
          <a:p>
            <a:pPr algn="ctr">
              <a:spcAft>
                <a:spcPts val="0"/>
              </a:spcAft>
            </a:pPr>
            <a:r>
              <a:rPr lang="en-GB" sz="1200" b="1" kern="50" dirty="0"/>
              <a:t>Counter Attack</a:t>
            </a:r>
            <a:br>
              <a:rPr lang="en-GB" sz="1200" b="1" kern="50" dirty="0"/>
            </a:br>
            <a:r>
              <a:rPr lang="en-GB" sz="1200" i="1" kern="50" dirty="0"/>
              <a:t>Our teams will attempt to launch quick and incisive counter-attacks following regains (often in our defensive and middle third) with the aim of reaching goal in 10 seconds or less.</a:t>
            </a:r>
            <a:endParaRPr lang="en-GB" sz="1200" b="1" i="1" dirty="0"/>
          </a:p>
        </p:txBody>
      </p:sp>
      <p:sp>
        <p:nvSpPr>
          <p:cNvPr id="10" name="Bent Arrow 9"/>
          <p:cNvSpPr/>
          <p:nvPr/>
        </p:nvSpPr>
        <p:spPr>
          <a:xfrm>
            <a:off x="395536" y="1484784"/>
            <a:ext cx="864096" cy="986046"/>
          </a:xfrm>
          <a:prstGeom prst="ben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Bent Arrow 10"/>
          <p:cNvSpPr/>
          <p:nvPr/>
        </p:nvSpPr>
        <p:spPr>
          <a:xfrm rot="5400000">
            <a:off x="7813408" y="1564810"/>
            <a:ext cx="1008112" cy="862000"/>
          </a:xfrm>
          <a:prstGeom prst="bentArrow">
            <a:avLst>
              <a:gd name="adj1" fmla="val 25000"/>
              <a:gd name="adj2" fmla="val 26583"/>
              <a:gd name="adj3" fmla="val 25000"/>
              <a:gd name="adj4" fmla="val 4375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Bent Arrow 11"/>
          <p:cNvSpPr/>
          <p:nvPr/>
        </p:nvSpPr>
        <p:spPr>
          <a:xfrm rot="16200000">
            <a:off x="394488" y="5806312"/>
            <a:ext cx="864096" cy="862000"/>
          </a:xfrm>
          <a:prstGeom prst="ben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Bent Arrow 12"/>
          <p:cNvSpPr/>
          <p:nvPr/>
        </p:nvSpPr>
        <p:spPr>
          <a:xfrm rot="10800000">
            <a:off x="7884368" y="5807360"/>
            <a:ext cx="864096" cy="862000"/>
          </a:xfrm>
          <a:prstGeom prst="ben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
          <p:cNvSpPr txBox="1">
            <a:spLocks noChangeArrowheads="1"/>
          </p:cNvSpPr>
          <p:nvPr/>
        </p:nvSpPr>
        <p:spPr bwMode="auto">
          <a:xfrm>
            <a:off x="3539505" y="471512"/>
            <a:ext cx="20649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GB" b="1" dirty="0">
                <a:solidFill>
                  <a:schemeClr val="bg1"/>
                </a:solidFill>
              </a:rPr>
              <a:t>TRANSITION</a:t>
            </a:r>
            <a:endParaRPr lang="en-AU" altLang="en-US" dirty="0">
              <a:solidFill>
                <a:schemeClr val="bg1"/>
              </a:solidFill>
            </a:endParaRPr>
          </a:p>
        </p:txBody>
      </p:sp>
      <p:pic>
        <p:nvPicPr>
          <p:cNvPr id="16" name="Picture 15" descr="A close up of a sign&#10;&#10;Description automatically generated">
            <a:extLst>
              <a:ext uri="{FF2B5EF4-FFF2-40B4-BE49-F238E27FC236}">
                <a16:creationId xmlns:a16="http://schemas.microsoft.com/office/drawing/2014/main" id="{567FF3E9-0701-485C-90D6-682D99A4D8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7" name="Picture 9">
            <a:extLst>
              <a:ext uri="{FF2B5EF4-FFF2-40B4-BE49-F238E27FC236}">
                <a16:creationId xmlns:a16="http://schemas.microsoft.com/office/drawing/2014/main" id="{81347562-19B9-4FE5-88EE-020BE50306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83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0"/>
            <a:ext cx="7467600" cy="511156"/>
          </a:xfrm>
        </p:spPr>
        <p:txBody>
          <a:bodyPr>
            <a:normAutofit fontScale="90000"/>
          </a:bodyPr>
          <a:lstStyle/>
          <a:p>
            <a:endParaRPr lang="en-AU"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67972162"/>
              </p:ext>
            </p:extLst>
          </p:nvPr>
        </p:nvGraphicFramePr>
        <p:xfrm>
          <a:off x="179512" y="116632"/>
          <a:ext cx="8858314" cy="6617571"/>
        </p:xfrm>
        <a:graphic>
          <a:graphicData uri="http://schemas.openxmlformats.org/drawingml/2006/table">
            <a:tbl>
              <a:tblPr firstRow="1" bandRow="1">
                <a:tableStyleId>{22838BEF-8BB2-4498-84A7-C5851F593DF1}</a:tableStyleId>
              </a:tblPr>
              <a:tblGrid>
                <a:gridCol w="1214448">
                  <a:extLst>
                    <a:ext uri="{9D8B030D-6E8A-4147-A177-3AD203B41FA5}">
                      <a16:colId xmlns:a16="http://schemas.microsoft.com/office/drawing/2014/main" val="20000"/>
                    </a:ext>
                  </a:extLst>
                </a:gridCol>
                <a:gridCol w="1285884">
                  <a:extLst>
                    <a:ext uri="{9D8B030D-6E8A-4147-A177-3AD203B41FA5}">
                      <a16:colId xmlns:a16="http://schemas.microsoft.com/office/drawing/2014/main" val="20001"/>
                    </a:ext>
                  </a:extLst>
                </a:gridCol>
                <a:gridCol w="1643074">
                  <a:extLst>
                    <a:ext uri="{9D8B030D-6E8A-4147-A177-3AD203B41FA5}">
                      <a16:colId xmlns:a16="http://schemas.microsoft.com/office/drawing/2014/main" val="20002"/>
                    </a:ext>
                  </a:extLst>
                </a:gridCol>
                <a:gridCol w="142876">
                  <a:extLst>
                    <a:ext uri="{9D8B030D-6E8A-4147-A177-3AD203B41FA5}">
                      <a16:colId xmlns:a16="http://schemas.microsoft.com/office/drawing/2014/main" val="20003"/>
                    </a:ext>
                  </a:extLst>
                </a:gridCol>
                <a:gridCol w="1357322">
                  <a:extLst>
                    <a:ext uri="{9D8B030D-6E8A-4147-A177-3AD203B41FA5}">
                      <a16:colId xmlns:a16="http://schemas.microsoft.com/office/drawing/2014/main" val="20004"/>
                    </a:ext>
                  </a:extLst>
                </a:gridCol>
                <a:gridCol w="1285884">
                  <a:extLst>
                    <a:ext uri="{9D8B030D-6E8A-4147-A177-3AD203B41FA5}">
                      <a16:colId xmlns:a16="http://schemas.microsoft.com/office/drawing/2014/main" val="20005"/>
                    </a:ext>
                  </a:extLst>
                </a:gridCol>
                <a:gridCol w="1928826">
                  <a:extLst>
                    <a:ext uri="{9D8B030D-6E8A-4147-A177-3AD203B41FA5}">
                      <a16:colId xmlns:a16="http://schemas.microsoft.com/office/drawing/2014/main" val="20006"/>
                    </a:ext>
                  </a:extLst>
                </a:gridCol>
              </a:tblGrid>
              <a:tr h="359580">
                <a:tc>
                  <a:txBody>
                    <a:bodyPr/>
                    <a:lstStyle/>
                    <a:p>
                      <a:pPr algn="l">
                        <a:lnSpc>
                          <a:spcPct val="115000"/>
                        </a:lnSpc>
                        <a:spcAft>
                          <a:spcPts val="0"/>
                        </a:spcAft>
                      </a:pPr>
                      <a:r>
                        <a:rPr lang="en-AU" sz="1100" kern="1200" dirty="0"/>
                        <a:t>OUTCOME </a:t>
                      </a:r>
                      <a:endParaRPr lang="en-AU" sz="1100" dirty="0">
                        <a:solidFill>
                          <a:schemeClr val="bg1"/>
                        </a:solidFill>
                        <a:latin typeface="Calibri"/>
                        <a:ea typeface="Calibri"/>
                        <a:cs typeface="Times New Roman"/>
                      </a:endParaRPr>
                    </a:p>
                  </a:txBody>
                  <a:tcPr/>
                </a:tc>
                <a:tc gridSpan="6">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AU" sz="1400" kern="1200" dirty="0"/>
                        <a:t>                                                       PRINCIPLES</a:t>
                      </a:r>
                      <a:r>
                        <a:rPr lang="en-AU" sz="1400" kern="1200" baseline="0" dirty="0"/>
                        <a:t> </a:t>
                      </a:r>
                      <a:r>
                        <a:rPr kumimoji="0" lang="en-AU" sz="1400" kern="1200" dirty="0"/>
                        <a:t>OF PLAY</a:t>
                      </a:r>
                      <a:endParaRPr kumimoji="0" lang="en-AU" sz="1800" b="1" kern="1200" dirty="0">
                        <a:solidFill>
                          <a:schemeClr val="bg1"/>
                        </a:solidFill>
                        <a:latin typeface="+mn-lt"/>
                        <a:ea typeface="+mn-ea"/>
                        <a:cs typeface="+mn-cs"/>
                      </a:endParaRP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303792">
                <a:tc>
                  <a:txBody>
                    <a:bodyPr/>
                    <a:lstStyle/>
                    <a:p>
                      <a:pPr algn="l">
                        <a:lnSpc>
                          <a:spcPct val="115000"/>
                        </a:lnSpc>
                        <a:spcAft>
                          <a:spcPts val="0"/>
                        </a:spcAft>
                      </a:pPr>
                      <a:r>
                        <a:rPr lang="en-AU" sz="1000" kern="1200" dirty="0"/>
                        <a:t>OBJECTIVES </a:t>
                      </a:r>
                      <a:r>
                        <a:rPr lang="en-AU" sz="1200" kern="1200" dirty="0"/>
                        <a:t>	 </a:t>
                      </a:r>
                      <a:endParaRPr lang="en-AU" sz="1000" b="1" dirty="0">
                        <a:latin typeface="Calibri"/>
                        <a:ea typeface="Calibri"/>
                        <a:cs typeface="Times New Roman"/>
                      </a:endParaRPr>
                    </a:p>
                  </a:txBody>
                  <a:tcPr/>
                </a:tc>
                <a:tc gridSpan="2">
                  <a:txBody>
                    <a:bodyPr/>
                    <a:lstStyle/>
                    <a:p>
                      <a:pPr algn="l">
                        <a:lnSpc>
                          <a:spcPct val="115000"/>
                        </a:lnSpc>
                        <a:spcAft>
                          <a:spcPts val="0"/>
                        </a:spcAft>
                      </a:pPr>
                      <a:r>
                        <a:rPr lang="en-AU" sz="1100" kern="1200" dirty="0"/>
                        <a:t>SCORE GOALS 	 </a:t>
                      </a:r>
                      <a:endParaRPr lang="en-AU" sz="1000" dirty="0">
                        <a:latin typeface="Calibri"/>
                        <a:ea typeface="Calibri"/>
                        <a:cs typeface="Times New Roman"/>
                      </a:endParaRPr>
                    </a:p>
                  </a:txBody>
                  <a:tcPr/>
                </a:tc>
                <a:tc hMerge="1">
                  <a:txBody>
                    <a:bodyPr/>
                    <a:lstStyle/>
                    <a:p>
                      <a:endParaRPr lang="en-AU"/>
                    </a:p>
                  </a:txBody>
                  <a:tcPr/>
                </a:tc>
                <a:tc gridSpan="3">
                  <a:txBody>
                    <a:bodyPr/>
                    <a:lstStyle/>
                    <a:p>
                      <a:pPr algn="l">
                        <a:lnSpc>
                          <a:spcPct val="115000"/>
                        </a:lnSpc>
                        <a:spcAft>
                          <a:spcPts val="0"/>
                        </a:spcAft>
                      </a:pPr>
                      <a:r>
                        <a:rPr lang="en-AU" sz="1100" kern="1200" dirty="0"/>
                        <a:t>PREVENT GOALS </a:t>
                      </a:r>
                      <a:endParaRPr lang="en-AU" sz="1000" dirty="0">
                        <a:latin typeface="Calibri"/>
                        <a:ea typeface="Calibri"/>
                        <a:cs typeface="Times New Roman"/>
                      </a:endParaRPr>
                    </a:p>
                  </a:txBody>
                  <a:tcPr/>
                </a:tc>
                <a:tc hMerge="1">
                  <a:txBody>
                    <a:bodyPr/>
                    <a:lstStyle/>
                    <a:p>
                      <a:pPr algn="l">
                        <a:lnSpc>
                          <a:spcPct val="115000"/>
                        </a:lnSpc>
                        <a:spcAft>
                          <a:spcPts val="0"/>
                        </a:spcAft>
                      </a:pPr>
                      <a:endParaRPr lang="en-AU" sz="1000">
                        <a:latin typeface="Calibri"/>
                        <a:ea typeface="Calibri"/>
                        <a:cs typeface="Times New Roman"/>
                      </a:endParaRPr>
                    </a:p>
                  </a:txBody>
                  <a:tcPr/>
                </a:tc>
                <a:tc hMerge="1">
                  <a:txBody>
                    <a:bodyPr/>
                    <a:lstStyle/>
                    <a:p>
                      <a:endParaRPr lang="en-AU"/>
                    </a:p>
                  </a:txBody>
                  <a:tcPr/>
                </a:tc>
                <a:tc>
                  <a:txBody>
                    <a:bodyPr/>
                    <a:lstStyle/>
                    <a:p>
                      <a:pPr algn="l">
                        <a:lnSpc>
                          <a:spcPct val="115000"/>
                        </a:lnSpc>
                        <a:spcAft>
                          <a:spcPts val="0"/>
                        </a:spcAft>
                      </a:pPr>
                      <a:r>
                        <a:rPr lang="en-AU" sz="1050" kern="1200" dirty="0"/>
                        <a:t>SCORE/PERVENT GOALS </a:t>
                      </a:r>
                      <a:endParaRPr lang="en-AU" sz="1000" dirty="0">
                        <a:latin typeface="Calibri"/>
                        <a:ea typeface="Calibri"/>
                        <a:cs typeface="Times New Roman"/>
                      </a:endParaRPr>
                    </a:p>
                  </a:txBody>
                  <a:tcPr/>
                </a:tc>
                <a:extLst>
                  <a:ext uri="{0D108BD9-81ED-4DB2-BD59-A6C34878D82A}">
                    <a16:rowId xmlns:a16="http://schemas.microsoft.com/office/drawing/2014/main" val="10001"/>
                  </a:ext>
                </a:extLst>
              </a:tr>
              <a:tr h="551049">
                <a:tc>
                  <a:txBody>
                    <a:bodyPr/>
                    <a:lstStyle/>
                    <a:p>
                      <a:pPr algn="l">
                        <a:lnSpc>
                          <a:spcPct val="115000"/>
                        </a:lnSpc>
                        <a:spcAft>
                          <a:spcPts val="0"/>
                        </a:spcAft>
                      </a:pPr>
                      <a:r>
                        <a:rPr lang="en-AU" sz="1100" kern="1200"/>
                        <a:t>METHODS </a:t>
                      </a:r>
                      <a:r>
                        <a:rPr lang="en-AU" sz="1400" kern="1200"/>
                        <a:t>	</a:t>
                      </a:r>
                      <a:endParaRPr lang="en-AU" sz="1050" b="1">
                        <a:latin typeface="Calibri"/>
                        <a:ea typeface="Calibri"/>
                        <a:cs typeface="Times New Roman"/>
                      </a:endParaRPr>
                    </a:p>
                  </a:txBody>
                  <a:tcPr/>
                </a:tc>
                <a:tc gridSpan="2">
                  <a:txBody>
                    <a:bodyPr/>
                    <a:lstStyle/>
                    <a:p>
                      <a:pPr algn="l">
                        <a:lnSpc>
                          <a:spcPct val="115000"/>
                        </a:lnSpc>
                        <a:spcAft>
                          <a:spcPts val="0"/>
                        </a:spcAft>
                      </a:pPr>
                      <a:r>
                        <a:rPr lang="en-AU" sz="1000" kern="1200" dirty="0"/>
                        <a:t>GET THE BALL AND YOUR PLAYERS INTO GOALSCORING POSITIONS 	</a:t>
                      </a:r>
                      <a:endParaRPr lang="en-AU" sz="1100" dirty="0">
                        <a:latin typeface="Calibri"/>
                        <a:ea typeface="Calibri"/>
                        <a:cs typeface="Times New Roman"/>
                      </a:endParaRPr>
                    </a:p>
                  </a:txBody>
                  <a:tcPr/>
                </a:tc>
                <a:tc hMerge="1">
                  <a:txBody>
                    <a:bodyPr/>
                    <a:lstStyle/>
                    <a:p>
                      <a:endParaRPr lang="en-AU"/>
                    </a:p>
                  </a:txBody>
                  <a:tcPr/>
                </a:tc>
                <a:tc gridSpan="3">
                  <a:txBody>
                    <a:bodyPr/>
                    <a:lstStyle/>
                    <a:p>
                      <a:pPr algn="l">
                        <a:lnSpc>
                          <a:spcPct val="115000"/>
                        </a:lnSpc>
                        <a:spcAft>
                          <a:spcPts val="0"/>
                        </a:spcAft>
                      </a:pPr>
                      <a:r>
                        <a:rPr lang="en-AU" sz="1000" kern="1200" dirty="0"/>
                        <a:t>PREVENT THE OPPONENT GETTING THE BALL AND THEIR PLAYERS INTO GOALSCORING POSITIONS </a:t>
                      </a:r>
                      <a:endParaRPr lang="en-AU" sz="1100" dirty="0">
                        <a:latin typeface="Calibri"/>
                        <a:ea typeface="Calibri"/>
                        <a:cs typeface="Times New Roman"/>
                      </a:endParaRPr>
                    </a:p>
                  </a:txBody>
                  <a:tcPr/>
                </a:tc>
                <a:tc hMerge="1">
                  <a:txBody>
                    <a:bodyPr/>
                    <a:lstStyle/>
                    <a:p>
                      <a:pPr algn="l">
                        <a:lnSpc>
                          <a:spcPct val="115000"/>
                        </a:lnSpc>
                        <a:spcAft>
                          <a:spcPts val="0"/>
                        </a:spcAft>
                      </a:pPr>
                      <a:endParaRPr lang="en-AU" sz="1100" dirty="0">
                        <a:latin typeface="Calibri"/>
                        <a:ea typeface="Calibri"/>
                        <a:cs typeface="Times New Roman"/>
                      </a:endParaRPr>
                    </a:p>
                  </a:txBody>
                  <a:tcPr/>
                </a:tc>
                <a:tc hMerge="1">
                  <a:txBody>
                    <a:bodyPr/>
                    <a:lstStyle/>
                    <a:p>
                      <a:endParaRPr lang="en-AU"/>
                    </a:p>
                  </a:txBody>
                  <a:tcPr/>
                </a:tc>
                <a:tc>
                  <a:txBody>
                    <a:bodyPr/>
                    <a:lstStyle/>
                    <a:p>
                      <a:pPr algn="l">
                        <a:lnSpc>
                          <a:spcPct val="115000"/>
                        </a:lnSpc>
                        <a:spcAft>
                          <a:spcPts val="0"/>
                        </a:spcAft>
                      </a:pPr>
                      <a:r>
                        <a:rPr lang="en-AU" sz="1000" kern="1200" dirty="0"/>
                        <a:t>GET YOUR PLAYERS INTO</a:t>
                      </a:r>
                      <a:r>
                        <a:rPr lang="en-AU" sz="1000" kern="1200" baseline="0" dirty="0"/>
                        <a:t> </a:t>
                      </a:r>
                      <a:r>
                        <a:rPr lang="en-AU" sz="1000" kern="1200" dirty="0"/>
                        <a:t>POSITIONS TO</a:t>
                      </a:r>
                      <a:r>
                        <a:rPr lang="en-AU" sz="1000" kern="1200" baseline="0" dirty="0"/>
                        <a:t> </a:t>
                      </a:r>
                      <a:r>
                        <a:rPr lang="en-AU" sz="1000" kern="1200" dirty="0"/>
                        <a:t>SCORE/PERVENT</a:t>
                      </a:r>
                      <a:r>
                        <a:rPr lang="en-AU" sz="1600" kern="1200" dirty="0"/>
                        <a:t>	</a:t>
                      </a:r>
                      <a:endParaRPr lang="en-AU" sz="1050" dirty="0">
                        <a:latin typeface="Calibri"/>
                        <a:ea typeface="Calibri"/>
                        <a:cs typeface="Times New Roman"/>
                      </a:endParaRPr>
                    </a:p>
                  </a:txBody>
                  <a:tcPr/>
                </a:tc>
                <a:extLst>
                  <a:ext uri="{0D108BD9-81ED-4DB2-BD59-A6C34878D82A}">
                    <a16:rowId xmlns:a16="http://schemas.microsoft.com/office/drawing/2014/main" val="10002"/>
                  </a:ext>
                </a:extLst>
              </a:tr>
              <a:tr h="400177">
                <a:tc>
                  <a:txBody>
                    <a:bodyPr/>
                    <a:lstStyle/>
                    <a:p>
                      <a:pPr algn="l">
                        <a:lnSpc>
                          <a:spcPct val="115000"/>
                        </a:lnSpc>
                        <a:spcAft>
                          <a:spcPts val="0"/>
                        </a:spcAft>
                      </a:pPr>
                      <a:r>
                        <a:rPr lang="en-AU" sz="1050" b="1" kern="1200"/>
                        <a:t>MAIN MOMENTS</a:t>
                      </a:r>
                      <a:r>
                        <a:rPr lang="en-AU" sz="1800" b="1" kern="1200"/>
                        <a:t>	</a:t>
                      </a:r>
                      <a:endParaRPr lang="en-AU" sz="1000" b="1">
                        <a:latin typeface="Calibri"/>
                        <a:ea typeface="Calibri"/>
                        <a:cs typeface="Times New Roman"/>
                      </a:endParaRPr>
                    </a:p>
                  </a:txBody>
                  <a:tcPr/>
                </a:tc>
                <a:tc>
                  <a:txBody>
                    <a:bodyPr/>
                    <a:lstStyle/>
                    <a:p>
                      <a:pPr algn="l">
                        <a:lnSpc>
                          <a:spcPct val="115000"/>
                        </a:lnSpc>
                        <a:spcAft>
                          <a:spcPts val="0"/>
                        </a:spcAft>
                      </a:pPr>
                      <a:r>
                        <a:rPr lang="en-AU" sz="1200" b="1" kern="1200" dirty="0"/>
                        <a:t>        BPO&gt;BP 	</a:t>
                      </a:r>
                      <a:endParaRPr lang="en-AU" sz="1050" b="1" dirty="0">
                        <a:latin typeface="Calibri"/>
                        <a:ea typeface="Calibri"/>
                        <a:cs typeface="Times New Roman"/>
                      </a:endParaRPr>
                    </a:p>
                  </a:txBody>
                  <a:tcPr/>
                </a:tc>
                <a:tc>
                  <a:txBody>
                    <a:bodyPr/>
                    <a:lstStyle/>
                    <a:p>
                      <a:pPr algn="ctr">
                        <a:lnSpc>
                          <a:spcPct val="115000"/>
                        </a:lnSpc>
                        <a:spcAft>
                          <a:spcPts val="0"/>
                        </a:spcAft>
                      </a:pPr>
                      <a:r>
                        <a:rPr lang="en-AU" sz="1200" b="1" kern="1200" dirty="0"/>
                        <a:t>      BP</a:t>
                      </a:r>
                      <a:endParaRPr lang="en-AU" sz="1050" b="1" dirty="0">
                        <a:latin typeface="Calibri"/>
                        <a:ea typeface="Calibri"/>
                        <a:cs typeface="Times New Roman"/>
                      </a:endParaRPr>
                    </a:p>
                  </a:txBody>
                  <a:tcPr/>
                </a:tc>
                <a:tc gridSpan="2">
                  <a:txBody>
                    <a:bodyPr/>
                    <a:lstStyle/>
                    <a:p>
                      <a:pPr algn="ctr">
                        <a:lnSpc>
                          <a:spcPct val="115000"/>
                        </a:lnSpc>
                        <a:spcAft>
                          <a:spcPts val="0"/>
                        </a:spcAft>
                      </a:pPr>
                      <a:r>
                        <a:rPr lang="en-AU" sz="1200" b="1" kern="1200" dirty="0"/>
                        <a:t> BP&gt;BPO	</a:t>
                      </a:r>
                      <a:endParaRPr lang="en-AU" sz="1050" b="1" dirty="0">
                        <a:latin typeface="Calibri"/>
                        <a:ea typeface="Calibri"/>
                        <a:cs typeface="Times New Roman"/>
                      </a:endParaRPr>
                    </a:p>
                  </a:txBody>
                  <a:tcPr/>
                </a:tc>
                <a:tc hMerge="1">
                  <a:txBody>
                    <a:bodyPr/>
                    <a:lstStyle/>
                    <a:p>
                      <a:pPr algn="ctr">
                        <a:lnSpc>
                          <a:spcPct val="115000"/>
                        </a:lnSpc>
                        <a:spcAft>
                          <a:spcPts val="0"/>
                        </a:spcAft>
                      </a:pPr>
                      <a:endParaRPr lang="en-AU" sz="1050" dirty="0">
                        <a:latin typeface="Calibri"/>
                        <a:ea typeface="Calibri"/>
                        <a:cs typeface="Times New Roman"/>
                      </a:endParaRPr>
                    </a:p>
                  </a:txBody>
                  <a:tcPr/>
                </a:tc>
                <a:tc>
                  <a:txBody>
                    <a:bodyPr/>
                    <a:lstStyle/>
                    <a:p>
                      <a:pPr algn="ctr">
                        <a:lnSpc>
                          <a:spcPct val="115000"/>
                        </a:lnSpc>
                        <a:spcAft>
                          <a:spcPts val="0"/>
                        </a:spcAft>
                      </a:pPr>
                      <a:r>
                        <a:rPr lang="en-AU" sz="1200" b="1" kern="1200"/>
                        <a:t> BPO	</a:t>
                      </a:r>
                      <a:endParaRPr lang="en-AU" sz="1050" b="1">
                        <a:latin typeface="Calibri"/>
                        <a:ea typeface="Calibri"/>
                        <a:cs typeface="Times New Roman"/>
                      </a:endParaRPr>
                    </a:p>
                  </a:txBody>
                  <a:tcPr/>
                </a:tc>
                <a:tc>
                  <a:txBody>
                    <a:bodyPr/>
                    <a:lstStyle/>
                    <a:p>
                      <a:pPr algn="ctr">
                        <a:lnSpc>
                          <a:spcPct val="115000"/>
                        </a:lnSpc>
                        <a:spcAft>
                          <a:spcPts val="0"/>
                        </a:spcAft>
                      </a:pPr>
                      <a:r>
                        <a:rPr lang="en-AU" sz="1200" b="1" kern="1200" dirty="0"/>
                        <a:t>SET PLAY</a:t>
                      </a:r>
                      <a:endParaRPr lang="en-AU" sz="1050" b="1" dirty="0">
                        <a:latin typeface="Calibri"/>
                        <a:ea typeface="Calibri"/>
                        <a:cs typeface="Times New Roman"/>
                      </a:endParaRPr>
                    </a:p>
                  </a:txBody>
                  <a:tcPr/>
                </a:tc>
                <a:extLst>
                  <a:ext uri="{0D108BD9-81ED-4DB2-BD59-A6C34878D82A}">
                    <a16:rowId xmlns:a16="http://schemas.microsoft.com/office/drawing/2014/main" val="10003"/>
                  </a:ext>
                </a:extLst>
              </a:tr>
              <a:tr h="513302">
                <a:tc rowSpan="6">
                  <a:txBody>
                    <a:bodyPr/>
                    <a:lstStyle/>
                    <a:p>
                      <a:pPr algn="l">
                        <a:lnSpc>
                          <a:spcPct val="115000"/>
                        </a:lnSpc>
                        <a:spcAft>
                          <a:spcPts val="0"/>
                        </a:spcAft>
                      </a:pPr>
                      <a:r>
                        <a:rPr lang="en-AU" sz="1100" dirty="0"/>
                        <a:t>KEY PRINCIPLES </a:t>
                      </a:r>
                      <a:endParaRPr lang="en-AU" sz="1200" b="1" dirty="0">
                        <a:solidFill>
                          <a:srgbClr val="000000"/>
                        </a:solidFill>
                        <a:latin typeface="Calibri"/>
                        <a:ea typeface="Calibri"/>
                        <a:cs typeface="Times New Roman"/>
                      </a:endParaRPr>
                    </a:p>
                  </a:txBody>
                  <a:tcPr/>
                </a:tc>
                <a:tc>
                  <a:txBody>
                    <a:bodyPr/>
                    <a:lstStyle/>
                    <a:p>
                      <a:pPr algn="l">
                        <a:lnSpc>
                          <a:spcPct val="115000"/>
                        </a:lnSpc>
                        <a:spcAft>
                          <a:spcPts val="0"/>
                        </a:spcAft>
                      </a:pPr>
                      <a:r>
                        <a:rPr lang="en-AU" sz="1000"/>
                        <a:t>Immediate transition into BP positions </a:t>
                      </a:r>
                      <a:endParaRPr lang="en-AU" sz="1050">
                        <a:solidFill>
                          <a:srgbClr val="000000"/>
                        </a:solidFill>
                        <a:latin typeface="Calibri"/>
                        <a:ea typeface="Calibri"/>
                        <a:cs typeface="Times New Roman"/>
                      </a:endParaRPr>
                    </a:p>
                  </a:txBody>
                  <a:tcPr/>
                </a:tc>
                <a:tc>
                  <a:txBody>
                    <a:bodyPr/>
                    <a:lstStyle/>
                    <a:p>
                      <a:pPr algn="l">
                        <a:lnSpc>
                          <a:spcPct val="115000"/>
                        </a:lnSpc>
                        <a:spcAft>
                          <a:spcPts val="0"/>
                        </a:spcAft>
                      </a:pPr>
                      <a:r>
                        <a:rPr lang="en-AU" sz="1000"/>
                        <a:t>Effective Possession </a:t>
                      </a:r>
                      <a:endParaRPr lang="en-AU" sz="1050"/>
                    </a:p>
                    <a:p>
                      <a:pPr algn="l">
                        <a:lnSpc>
                          <a:spcPct val="115000"/>
                        </a:lnSpc>
                        <a:spcAft>
                          <a:spcPts val="0"/>
                        </a:spcAft>
                      </a:pPr>
                      <a:r>
                        <a:rPr lang="en-AU" sz="1000"/>
                        <a:t>1. Structured Build-Up </a:t>
                      </a:r>
                      <a:endParaRPr lang="en-AU" sz="1050">
                        <a:solidFill>
                          <a:srgbClr val="000000"/>
                        </a:solidFill>
                        <a:latin typeface="Calibri"/>
                        <a:ea typeface="Calibri"/>
                        <a:cs typeface="Times New Roman"/>
                      </a:endParaRPr>
                    </a:p>
                  </a:txBody>
                  <a:tcPr/>
                </a:tc>
                <a:tc gridSpan="2">
                  <a:txBody>
                    <a:bodyPr/>
                    <a:lstStyle/>
                    <a:p>
                      <a:pPr algn="l">
                        <a:lnSpc>
                          <a:spcPct val="115000"/>
                        </a:lnSpc>
                        <a:spcAft>
                          <a:spcPts val="0"/>
                        </a:spcAft>
                      </a:pPr>
                      <a:r>
                        <a:rPr lang="en-AU" sz="1000" dirty="0"/>
                        <a:t>Immediate transition into BPO positions </a:t>
                      </a:r>
                      <a:endParaRPr lang="en-AU" sz="1050" dirty="0">
                        <a:solidFill>
                          <a:srgbClr val="000000"/>
                        </a:solidFill>
                        <a:latin typeface="Calibri"/>
                        <a:ea typeface="Calibri"/>
                        <a:cs typeface="Times New Roman"/>
                      </a:endParaRPr>
                    </a:p>
                  </a:txBody>
                  <a:tcPr/>
                </a:tc>
                <a:tc hMerge="1">
                  <a:txBody>
                    <a:bodyPr/>
                    <a:lstStyle/>
                    <a:p>
                      <a:pPr algn="l">
                        <a:lnSpc>
                          <a:spcPct val="115000"/>
                        </a:lnSpc>
                        <a:spcAft>
                          <a:spcPts val="0"/>
                        </a:spcAft>
                      </a:pPr>
                      <a:endParaRPr lang="en-AU" sz="1050" dirty="0">
                        <a:solidFill>
                          <a:srgbClr val="000000"/>
                        </a:solidFill>
                        <a:latin typeface="Calibri"/>
                        <a:ea typeface="Calibri"/>
                        <a:cs typeface="Times New Roman"/>
                      </a:endParaRPr>
                    </a:p>
                  </a:txBody>
                  <a:tcPr/>
                </a:tc>
                <a:tc>
                  <a:txBody>
                    <a:bodyPr/>
                    <a:lstStyle/>
                    <a:p>
                      <a:pPr algn="l">
                        <a:lnSpc>
                          <a:spcPct val="115000"/>
                        </a:lnSpc>
                        <a:spcAft>
                          <a:spcPts val="0"/>
                        </a:spcAft>
                      </a:pPr>
                      <a:r>
                        <a:rPr lang="en-AU" sz="1000" dirty="0"/>
                        <a:t>Win the ball back as soon as possible </a:t>
                      </a:r>
                      <a:endParaRPr lang="en-AU" sz="1050" dirty="0">
                        <a:solidFill>
                          <a:srgbClr val="000000"/>
                        </a:solidFill>
                        <a:latin typeface="Calibri"/>
                        <a:ea typeface="Calibri"/>
                        <a:cs typeface="Times New Roman"/>
                      </a:endParaRPr>
                    </a:p>
                  </a:txBody>
                  <a:tcPr/>
                </a:tc>
                <a:tc>
                  <a:txBody>
                    <a:bodyPr/>
                    <a:lstStyle/>
                    <a:p>
                      <a:pPr algn="ctr"/>
                      <a:endParaRPr lang="en-AU" sz="1000" dirty="0"/>
                    </a:p>
                    <a:p>
                      <a:pPr algn="ctr"/>
                      <a:r>
                        <a:rPr lang="en-AU" sz="1000" dirty="0"/>
                        <a:t>Defending CK/FKs</a:t>
                      </a:r>
                      <a:endParaRPr lang="en-AU" sz="1000" b="1" dirty="0"/>
                    </a:p>
                  </a:txBody>
                  <a:tcPr/>
                </a:tc>
                <a:extLst>
                  <a:ext uri="{0D108BD9-81ED-4DB2-BD59-A6C34878D82A}">
                    <a16:rowId xmlns:a16="http://schemas.microsoft.com/office/drawing/2014/main" val="10004"/>
                  </a:ext>
                </a:extLst>
              </a:tr>
              <a:tr h="654278">
                <a:tc vMerge="1">
                  <a:txBody>
                    <a:bodyPr/>
                    <a:lstStyle/>
                    <a:p>
                      <a:endParaRPr lang="en-AU"/>
                    </a:p>
                  </a:txBody>
                  <a:tcPr/>
                </a:tc>
                <a:tc>
                  <a:txBody>
                    <a:bodyPr/>
                    <a:lstStyle/>
                    <a:p>
                      <a:pPr algn="l">
                        <a:lnSpc>
                          <a:spcPct val="115000"/>
                        </a:lnSpc>
                        <a:spcAft>
                          <a:spcPts val="0"/>
                        </a:spcAft>
                      </a:pPr>
                      <a:r>
                        <a:rPr lang="en-AU" sz="1000"/>
                        <a:t>Quick forward passing </a:t>
                      </a:r>
                      <a:endParaRPr lang="en-AU" sz="1050">
                        <a:solidFill>
                          <a:srgbClr val="000000"/>
                        </a:solidFill>
                        <a:latin typeface="Calibri"/>
                        <a:ea typeface="Calibri"/>
                        <a:cs typeface="Times New Roman"/>
                      </a:endParaRPr>
                    </a:p>
                  </a:txBody>
                  <a:tcPr/>
                </a:tc>
                <a:tc>
                  <a:txBody>
                    <a:bodyPr/>
                    <a:lstStyle/>
                    <a:p>
                      <a:pPr algn="l">
                        <a:lnSpc>
                          <a:spcPct val="115000"/>
                        </a:lnSpc>
                        <a:spcAft>
                          <a:spcPts val="0"/>
                        </a:spcAft>
                      </a:pPr>
                      <a:r>
                        <a:rPr lang="en-AU" sz="1000" dirty="0"/>
                        <a:t>Effective Possession </a:t>
                      </a:r>
                      <a:endParaRPr lang="en-AU" sz="1050" dirty="0"/>
                    </a:p>
                    <a:p>
                      <a:pPr algn="l">
                        <a:lnSpc>
                          <a:spcPct val="115000"/>
                        </a:lnSpc>
                        <a:spcAft>
                          <a:spcPts val="0"/>
                        </a:spcAft>
                      </a:pPr>
                      <a:r>
                        <a:rPr lang="en-AU" sz="1000" dirty="0"/>
                        <a:t>2. Controlled Possession In The Middle Third </a:t>
                      </a:r>
                      <a:endParaRPr lang="en-AU" sz="1050" dirty="0">
                        <a:solidFill>
                          <a:srgbClr val="000000"/>
                        </a:solidFill>
                        <a:latin typeface="Calibri"/>
                        <a:ea typeface="Calibri"/>
                        <a:cs typeface="Times New Roman"/>
                      </a:endParaRPr>
                    </a:p>
                  </a:txBody>
                  <a:tcPr/>
                </a:tc>
                <a:tc gridSpan="2">
                  <a:txBody>
                    <a:bodyPr/>
                    <a:lstStyle/>
                    <a:p>
                      <a:pPr algn="l">
                        <a:lnSpc>
                          <a:spcPct val="115000"/>
                        </a:lnSpc>
                        <a:spcAft>
                          <a:spcPts val="0"/>
                        </a:spcAft>
                      </a:pPr>
                      <a:r>
                        <a:rPr lang="en-AU" sz="1000" dirty="0"/>
                        <a:t>Press the ball carrier immediately </a:t>
                      </a:r>
                      <a:endParaRPr lang="en-AU" sz="1050" dirty="0">
                        <a:solidFill>
                          <a:srgbClr val="000000"/>
                        </a:solidFill>
                        <a:latin typeface="Calibri"/>
                        <a:ea typeface="Calibri"/>
                        <a:cs typeface="Times New Roman"/>
                      </a:endParaRPr>
                    </a:p>
                  </a:txBody>
                  <a:tcPr/>
                </a:tc>
                <a:tc hMerge="1">
                  <a:txBody>
                    <a:bodyPr/>
                    <a:lstStyle/>
                    <a:p>
                      <a:pPr algn="l">
                        <a:lnSpc>
                          <a:spcPct val="115000"/>
                        </a:lnSpc>
                        <a:spcAft>
                          <a:spcPts val="0"/>
                        </a:spcAft>
                      </a:pPr>
                      <a:endParaRPr lang="en-AU" sz="1050" dirty="0">
                        <a:solidFill>
                          <a:srgbClr val="000000"/>
                        </a:solidFill>
                        <a:latin typeface="Calibri"/>
                        <a:ea typeface="Calibri"/>
                        <a:cs typeface="Times New Roman"/>
                      </a:endParaRPr>
                    </a:p>
                  </a:txBody>
                  <a:tcPr/>
                </a:tc>
                <a:tc>
                  <a:txBody>
                    <a:bodyPr/>
                    <a:lstStyle/>
                    <a:p>
                      <a:pPr algn="l">
                        <a:lnSpc>
                          <a:spcPct val="115000"/>
                        </a:lnSpc>
                        <a:spcAft>
                          <a:spcPts val="0"/>
                        </a:spcAft>
                      </a:pPr>
                      <a:r>
                        <a:rPr lang="en-AU" sz="1000" dirty="0"/>
                        <a:t>Deny opponents time and space to build up </a:t>
                      </a:r>
                      <a:endParaRPr lang="en-AU" sz="1050" dirty="0">
                        <a:solidFill>
                          <a:srgbClr val="000000"/>
                        </a:solidFill>
                        <a:latin typeface="Calibri"/>
                        <a:ea typeface="Calibri"/>
                        <a:cs typeface="Times New Roman"/>
                      </a:endParaRP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AU" sz="1000" u="none" strike="noStrike" kern="1200" cap="none" spc="0" normalizeH="0" baseline="0" noProof="0" dirty="0">
                          <a:ln>
                            <a:noFill/>
                          </a:ln>
                          <a:effectLst/>
                          <a:uLnTx/>
                          <a:uFillTx/>
                        </a:rPr>
                        <a:t>Limit opponents’ ability to create scoring chances </a:t>
                      </a:r>
                      <a:endParaRPr kumimoji="0" lang="en-AU" sz="1050" b="0" i="0" u="none" strike="noStrike" kern="1200" cap="none" spc="0" normalizeH="0" baseline="0" noProof="0" dirty="0">
                        <a:ln>
                          <a:noFill/>
                        </a:ln>
                        <a:solidFill>
                          <a:srgbClr val="000000"/>
                        </a:solidFill>
                        <a:effectLst/>
                        <a:uLnTx/>
                        <a:uFillTx/>
                        <a:latin typeface="+mn-lt"/>
                        <a:ea typeface="Calibri"/>
                        <a:cs typeface="Times New Roman"/>
                      </a:endParaRPr>
                    </a:p>
                  </a:txBody>
                  <a:tcPr/>
                </a:tc>
                <a:extLst>
                  <a:ext uri="{0D108BD9-81ED-4DB2-BD59-A6C34878D82A}">
                    <a16:rowId xmlns:a16="http://schemas.microsoft.com/office/drawing/2014/main" val="10005"/>
                  </a:ext>
                </a:extLst>
              </a:tr>
              <a:tr h="654761">
                <a:tc vMerge="1">
                  <a:txBody>
                    <a:bodyPr/>
                    <a:lstStyle/>
                    <a:p>
                      <a:endParaRPr lang="en-AU"/>
                    </a:p>
                  </a:txBody>
                  <a:tcPr/>
                </a:tc>
                <a:tc>
                  <a:txBody>
                    <a:bodyPr/>
                    <a:lstStyle/>
                    <a:p>
                      <a:pPr algn="l">
                        <a:lnSpc>
                          <a:spcPct val="115000"/>
                        </a:lnSpc>
                        <a:spcAft>
                          <a:spcPts val="0"/>
                        </a:spcAft>
                      </a:pPr>
                      <a:r>
                        <a:rPr lang="en-AU" sz="1000"/>
                        <a:t>Quick forward movement </a:t>
                      </a:r>
                      <a:endParaRPr lang="en-AU" sz="1050">
                        <a:solidFill>
                          <a:srgbClr val="000000"/>
                        </a:solidFill>
                        <a:latin typeface="Calibri"/>
                        <a:ea typeface="Calibri"/>
                        <a:cs typeface="Times New Roman"/>
                      </a:endParaRPr>
                    </a:p>
                  </a:txBody>
                  <a:tcPr/>
                </a:tc>
                <a:tc>
                  <a:txBody>
                    <a:bodyPr/>
                    <a:lstStyle/>
                    <a:p>
                      <a:pPr algn="l">
                        <a:lnSpc>
                          <a:spcPct val="115000"/>
                        </a:lnSpc>
                        <a:spcAft>
                          <a:spcPts val="0"/>
                        </a:spcAft>
                      </a:pPr>
                      <a:r>
                        <a:rPr lang="en-AU" sz="1000"/>
                        <a:t>Combination Play </a:t>
                      </a:r>
                      <a:endParaRPr lang="en-AU" sz="1050"/>
                    </a:p>
                    <a:p>
                      <a:pPr algn="l">
                        <a:lnSpc>
                          <a:spcPct val="115000"/>
                        </a:lnSpc>
                        <a:spcAft>
                          <a:spcPts val="0"/>
                        </a:spcAft>
                      </a:pPr>
                      <a:r>
                        <a:rPr lang="en-AU" sz="1000"/>
                        <a:t>1. Organised Opponent </a:t>
                      </a:r>
                      <a:endParaRPr lang="en-AU" sz="1050">
                        <a:solidFill>
                          <a:srgbClr val="000000"/>
                        </a:solidFill>
                        <a:latin typeface="Calibri"/>
                        <a:ea typeface="Calibri"/>
                        <a:cs typeface="Times New Roman"/>
                      </a:endParaRPr>
                    </a:p>
                  </a:txBody>
                  <a:tcPr/>
                </a:tc>
                <a:tc gridSpan="2">
                  <a:txBody>
                    <a:bodyPr/>
                    <a:lstStyle/>
                    <a:p>
                      <a:pPr algn="l">
                        <a:lnSpc>
                          <a:spcPct val="115000"/>
                        </a:lnSpc>
                        <a:spcAft>
                          <a:spcPts val="0"/>
                        </a:spcAft>
                      </a:pPr>
                      <a:r>
                        <a:rPr lang="en-AU" sz="1000"/>
                        <a:t>Limit opponent’s passing options </a:t>
                      </a:r>
                      <a:endParaRPr lang="en-AU" sz="1050">
                        <a:solidFill>
                          <a:srgbClr val="000000"/>
                        </a:solidFill>
                        <a:latin typeface="Calibri"/>
                        <a:ea typeface="Calibri"/>
                        <a:cs typeface="Times New Roman"/>
                      </a:endParaRPr>
                    </a:p>
                  </a:txBody>
                  <a:tcPr/>
                </a:tc>
                <a:tc hMerge="1">
                  <a:txBody>
                    <a:bodyPr/>
                    <a:lstStyle/>
                    <a:p>
                      <a:pPr algn="l">
                        <a:lnSpc>
                          <a:spcPct val="115000"/>
                        </a:lnSpc>
                        <a:spcAft>
                          <a:spcPts val="0"/>
                        </a:spcAft>
                      </a:pPr>
                      <a:endParaRPr lang="en-AU" sz="1050">
                        <a:solidFill>
                          <a:srgbClr val="000000"/>
                        </a:solidFill>
                        <a:latin typeface="Calibri"/>
                        <a:ea typeface="Calibri"/>
                        <a:cs typeface="Times New Roman"/>
                      </a:endParaRPr>
                    </a:p>
                  </a:txBody>
                  <a:tcPr/>
                </a:tc>
                <a:tc>
                  <a:txBody>
                    <a:bodyPr/>
                    <a:lstStyle/>
                    <a:p>
                      <a:pPr algn="l">
                        <a:lnSpc>
                          <a:spcPct val="115000"/>
                        </a:lnSpc>
                        <a:spcAft>
                          <a:spcPts val="0"/>
                        </a:spcAft>
                      </a:pPr>
                      <a:r>
                        <a:rPr lang="en-AU" sz="1000" dirty="0"/>
                        <a:t>Limit opponents’ ability to create scoring chances </a:t>
                      </a:r>
                      <a:endParaRPr lang="en-AU" sz="1050" dirty="0">
                        <a:solidFill>
                          <a:srgbClr val="000000"/>
                        </a:solidFill>
                        <a:latin typeface="Calibri"/>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000" dirty="0"/>
                    </a:p>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Attacking CK/FKs</a:t>
                      </a:r>
                    </a:p>
                    <a:p>
                      <a:pPr algn="ctr"/>
                      <a:endParaRPr lang="en-AU" dirty="0"/>
                    </a:p>
                  </a:txBody>
                  <a:tcPr/>
                </a:tc>
                <a:extLst>
                  <a:ext uri="{0D108BD9-81ED-4DB2-BD59-A6C34878D82A}">
                    <a16:rowId xmlns:a16="http://schemas.microsoft.com/office/drawing/2014/main" val="10006"/>
                  </a:ext>
                </a:extLst>
              </a:tr>
              <a:tr h="444948">
                <a:tc vMerge="1">
                  <a:txBody>
                    <a:bodyPr/>
                    <a:lstStyle/>
                    <a:p>
                      <a:endParaRPr lang="en-AU"/>
                    </a:p>
                  </a:txBody>
                  <a:tcPr/>
                </a:tc>
                <a:tc>
                  <a:txBody>
                    <a:bodyPr/>
                    <a:lstStyle/>
                    <a:p>
                      <a:pPr algn="l">
                        <a:lnSpc>
                          <a:spcPct val="115000"/>
                        </a:lnSpc>
                        <a:spcAft>
                          <a:spcPts val="0"/>
                        </a:spcAft>
                      </a:pPr>
                      <a:r>
                        <a:rPr lang="en-AU" sz="1000"/>
                        <a:t>Make the field as big as possible </a:t>
                      </a:r>
                      <a:endParaRPr lang="en-AU" sz="1050">
                        <a:solidFill>
                          <a:srgbClr val="000000"/>
                        </a:solidFill>
                        <a:latin typeface="Calibri"/>
                        <a:ea typeface="Calibri"/>
                        <a:cs typeface="Times New Roman"/>
                      </a:endParaRPr>
                    </a:p>
                  </a:txBody>
                  <a:tcPr/>
                </a:tc>
                <a:tc>
                  <a:txBody>
                    <a:bodyPr/>
                    <a:lstStyle/>
                    <a:p>
                      <a:pPr algn="l">
                        <a:lnSpc>
                          <a:spcPct val="115000"/>
                        </a:lnSpc>
                        <a:spcAft>
                          <a:spcPts val="0"/>
                        </a:spcAft>
                      </a:pPr>
                      <a:r>
                        <a:rPr lang="en-AU" sz="1000" dirty="0"/>
                        <a:t>Combination Play </a:t>
                      </a:r>
                      <a:endParaRPr lang="en-AU" sz="1050" dirty="0"/>
                    </a:p>
                    <a:p>
                      <a:pPr algn="l">
                        <a:lnSpc>
                          <a:spcPct val="115000"/>
                        </a:lnSpc>
                        <a:spcAft>
                          <a:spcPts val="0"/>
                        </a:spcAft>
                      </a:pPr>
                      <a:r>
                        <a:rPr lang="en-AU" sz="1000" dirty="0"/>
                        <a:t>2. Disorganised Opponent </a:t>
                      </a:r>
                      <a:endParaRPr lang="en-AU" sz="1050" dirty="0">
                        <a:solidFill>
                          <a:srgbClr val="000000"/>
                        </a:solidFill>
                        <a:latin typeface="Calibri"/>
                        <a:ea typeface="Calibri"/>
                        <a:cs typeface="Times New Roman"/>
                      </a:endParaRPr>
                    </a:p>
                  </a:txBody>
                  <a:tcPr/>
                </a:tc>
                <a:tc gridSpan="2">
                  <a:txBody>
                    <a:bodyPr/>
                    <a:lstStyle/>
                    <a:p>
                      <a:pPr algn="l">
                        <a:lnSpc>
                          <a:spcPct val="115000"/>
                        </a:lnSpc>
                        <a:spcAft>
                          <a:spcPts val="0"/>
                        </a:spcAft>
                      </a:pPr>
                      <a:r>
                        <a:rPr lang="en-AU" sz="1000" dirty="0"/>
                        <a:t>Make the field as small as possible </a:t>
                      </a:r>
                      <a:endParaRPr lang="en-AU" sz="1050" dirty="0">
                        <a:solidFill>
                          <a:srgbClr val="000000"/>
                        </a:solidFill>
                        <a:latin typeface="Calibri"/>
                        <a:ea typeface="Calibri"/>
                        <a:cs typeface="Times New Roman"/>
                      </a:endParaRPr>
                    </a:p>
                  </a:txBody>
                  <a:tcPr/>
                </a:tc>
                <a:tc hMerge="1">
                  <a:txBody>
                    <a:bodyPr/>
                    <a:lstStyle/>
                    <a:p>
                      <a:pPr algn="l">
                        <a:lnSpc>
                          <a:spcPct val="115000"/>
                        </a:lnSpc>
                        <a:spcAft>
                          <a:spcPts val="0"/>
                        </a:spcAft>
                      </a:pPr>
                      <a:endParaRPr lang="en-AU" sz="1050" dirty="0">
                        <a:solidFill>
                          <a:srgbClr val="000000"/>
                        </a:solidFill>
                        <a:latin typeface="Calibri"/>
                        <a:ea typeface="Calibri"/>
                        <a:cs typeface="Times New Roman"/>
                      </a:endParaRPr>
                    </a:p>
                  </a:txBody>
                  <a:tcPr/>
                </a:tc>
                <a:tc>
                  <a:txBody>
                    <a:bodyPr/>
                    <a:lstStyle/>
                    <a:p>
                      <a:pPr algn="l">
                        <a:lnSpc>
                          <a:spcPct val="115000"/>
                        </a:lnSpc>
                      </a:pPr>
                      <a:endParaRPr lang="en-AU" sz="1000">
                        <a:latin typeface="Calibri"/>
                        <a:cs typeface="Times New Roman"/>
                      </a:endParaRP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AU" sz="1000" u="none" strike="noStrike" kern="1200" cap="none" spc="0" normalizeH="0" baseline="0" noProof="0" dirty="0">
                          <a:ln>
                            <a:noFill/>
                          </a:ln>
                          <a:effectLst/>
                          <a:uLnTx/>
                          <a:uFillTx/>
                        </a:rPr>
                        <a:t>Can we create scoring chances </a:t>
                      </a:r>
                      <a:endParaRPr kumimoji="0" lang="en-AU" sz="1050" b="0" i="0" u="none" strike="noStrike" kern="1200" cap="none" spc="0" normalizeH="0" baseline="0" noProof="0" dirty="0">
                        <a:ln>
                          <a:noFill/>
                        </a:ln>
                        <a:solidFill>
                          <a:srgbClr val="000000"/>
                        </a:solidFill>
                        <a:effectLst/>
                        <a:uLnTx/>
                        <a:uFillTx/>
                        <a:latin typeface="+mn-lt"/>
                        <a:ea typeface="Calibri"/>
                        <a:cs typeface="Times New Roman"/>
                      </a:endParaRPr>
                    </a:p>
                  </a:txBody>
                  <a:tcPr/>
                </a:tc>
                <a:extLst>
                  <a:ext uri="{0D108BD9-81ED-4DB2-BD59-A6C34878D82A}">
                    <a16:rowId xmlns:a16="http://schemas.microsoft.com/office/drawing/2014/main" val="10007"/>
                  </a:ext>
                </a:extLst>
              </a:tr>
              <a:tr h="470915">
                <a:tc vMerge="1">
                  <a:txBody>
                    <a:bodyPr/>
                    <a:lstStyle/>
                    <a:p>
                      <a:endParaRPr lang="en-AU"/>
                    </a:p>
                  </a:txBody>
                  <a:tcPr/>
                </a:tc>
                <a:tc>
                  <a:txBody>
                    <a:bodyPr/>
                    <a:lstStyle/>
                    <a:p>
                      <a:pPr algn="l">
                        <a:lnSpc>
                          <a:spcPct val="115000"/>
                        </a:lnSpc>
                      </a:pPr>
                      <a:endParaRPr lang="en-AU" sz="1000">
                        <a:latin typeface="Calibri"/>
                        <a:cs typeface="Times New Roman"/>
                      </a:endParaRPr>
                    </a:p>
                  </a:txBody>
                  <a:tcPr/>
                </a:tc>
                <a:tc>
                  <a:txBody>
                    <a:bodyPr/>
                    <a:lstStyle/>
                    <a:p>
                      <a:pPr algn="l">
                        <a:lnSpc>
                          <a:spcPct val="115000"/>
                        </a:lnSpc>
                        <a:spcAft>
                          <a:spcPts val="0"/>
                        </a:spcAft>
                      </a:pPr>
                      <a:r>
                        <a:rPr lang="en-AU" sz="1000"/>
                        <a:t>Individual Skill </a:t>
                      </a:r>
                      <a:endParaRPr lang="en-AU" sz="1050"/>
                    </a:p>
                    <a:p>
                      <a:pPr algn="l">
                        <a:lnSpc>
                          <a:spcPct val="115000"/>
                        </a:lnSpc>
                        <a:spcAft>
                          <a:spcPts val="0"/>
                        </a:spcAft>
                      </a:pPr>
                      <a:r>
                        <a:rPr lang="en-AU" sz="1000"/>
                        <a:t>1. To create scoring chances </a:t>
                      </a:r>
                      <a:endParaRPr lang="en-AU" sz="1050">
                        <a:solidFill>
                          <a:srgbClr val="000000"/>
                        </a:solidFill>
                        <a:latin typeface="Calibri"/>
                        <a:ea typeface="Calibri"/>
                        <a:cs typeface="Times New Roman"/>
                      </a:endParaRPr>
                    </a:p>
                  </a:txBody>
                  <a:tcPr/>
                </a:tc>
                <a:tc gridSpan="2">
                  <a:txBody>
                    <a:bodyPr/>
                    <a:lstStyle/>
                    <a:p>
                      <a:endParaRPr lang="en-AU"/>
                    </a:p>
                  </a:txBody>
                  <a:tcPr/>
                </a:tc>
                <a:tc hMerge="1">
                  <a:txBody>
                    <a:bodyPr/>
                    <a:lstStyle/>
                    <a:p>
                      <a:endParaRPr lang="en-AU" dirty="0"/>
                    </a:p>
                  </a:txBody>
                  <a:tcPr/>
                </a:tc>
                <a:tc>
                  <a:txBody>
                    <a:bodyPr/>
                    <a:lstStyle/>
                    <a:p>
                      <a:pPr algn="l">
                        <a:lnSpc>
                          <a:spcPct val="115000"/>
                        </a:lnSpc>
                      </a:pPr>
                      <a:endParaRPr lang="en-AU" sz="1000" dirty="0">
                        <a:latin typeface="Calibri"/>
                        <a:cs typeface="Times New Roman"/>
                      </a:endParaRPr>
                    </a:p>
                  </a:txBody>
                  <a:tcPr/>
                </a:tc>
                <a:tc>
                  <a:txBody>
                    <a:bodyPr/>
                    <a:lstStyle/>
                    <a:p>
                      <a:pPr algn="ctr"/>
                      <a:r>
                        <a:rPr lang="en-AU" sz="1000" dirty="0"/>
                        <a:t>Transition from SP</a:t>
                      </a:r>
                    </a:p>
                  </a:txBody>
                  <a:tcPr/>
                </a:tc>
                <a:extLst>
                  <a:ext uri="{0D108BD9-81ED-4DB2-BD59-A6C34878D82A}">
                    <a16:rowId xmlns:a16="http://schemas.microsoft.com/office/drawing/2014/main" val="10008"/>
                  </a:ext>
                </a:extLst>
              </a:tr>
              <a:tr h="654761">
                <a:tc vMerge="1">
                  <a:txBody>
                    <a:bodyPr/>
                    <a:lstStyle/>
                    <a:p>
                      <a:endParaRPr lang="en-AU"/>
                    </a:p>
                  </a:txBody>
                  <a:tcPr/>
                </a:tc>
                <a:tc>
                  <a:txBody>
                    <a:bodyPr/>
                    <a:lstStyle/>
                    <a:p>
                      <a:pPr algn="l">
                        <a:lnSpc>
                          <a:spcPct val="115000"/>
                        </a:lnSpc>
                      </a:pPr>
                      <a:endParaRPr lang="en-AU" sz="1000">
                        <a:latin typeface="Calibri"/>
                        <a:cs typeface="Times New Roman"/>
                      </a:endParaRPr>
                    </a:p>
                  </a:txBody>
                  <a:tcPr/>
                </a:tc>
                <a:tc>
                  <a:txBody>
                    <a:bodyPr/>
                    <a:lstStyle/>
                    <a:p>
                      <a:pPr algn="l">
                        <a:lnSpc>
                          <a:spcPct val="115000"/>
                        </a:lnSpc>
                        <a:spcAft>
                          <a:spcPts val="0"/>
                        </a:spcAft>
                      </a:pPr>
                      <a:r>
                        <a:rPr lang="en-AU" sz="1000"/>
                        <a:t>Individual Skill </a:t>
                      </a:r>
                      <a:endParaRPr lang="en-AU" sz="1050"/>
                    </a:p>
                    <a:p>
                      <a:pPr algn="l">
                        <a:lnSpc>
                          <a:spcPct val="115000"/>
                        </a:lnSpc>
                        <a:spcAft>
                          <a:spcPts val="0"/>
                        </a:spcAft>
                      </a:pPr>
                      <a:r>
                        <a:rPr lang="en-AU" sz="1000"/>
                        <a:t>2. To convert scoring chances </a:t>
                      </a:r>
                      <a:endParaRPr lang="en-AU" sz="1050">
                        <a:solidFill>
                          <a:srgbClr val="000000"/>
                        </a:solidFill>
                        <a:latin typeface="Calibri"/>
                        <a:ea typeface="Calibri"/>
                        <a:cs typeface="Times New Roman"/>
                      </a:endParaRPr>
                    </a:p>
                  </a:txBody>
                  <a:tcPr/>
                </a:tc>
                <a:tc gridSpan="2">
                  <a:txBody>
                    <a:bodyPr/>
                    <a:lstStyle/>
                    <a:p>
                      <a:endParaRPr lang="en-AU"/>
                    </a:p>
                  </a:txBody>
                  <a:tcPr/>
                </a:tc>
                <a:tc hMerge="1">
                  <a:txBody>
                    <a:bodyPr/>
                    <a:lstStyle/>
                    <a:p>
                      <a:endParaRPr lang="en-AU"/>
                    </a:p>
                  </a:txBody>
                  <a:tcPr/>
                </a:tc>
                <a:tc>
                  <a:txBody>
                    <a:bodyPr/>
                    <a:lstStyle/>
                    <a:p>
                      <a:pPr algn="l">
                        <a:lnSpc>
                          <a:spcPct val="115000"/>
                        </a:lnSpc>
                      </a:pPr>
                      <a:endParaRPr lang="en-AU" sz="1000" dirty="0">
                        <a:latin typeface="Calibri"/>
                        <a:cs typeface="Times New Roman"/>
                      </a:endParaRPr>
                    </a:p>
                  </a:txBody>
                  <a:tcPr/>
                </a:tc>
                <a:tc>
                  <a:txBody>
                    <a:bodyPr/>
                    <a:lstStyle/>
                    <a:p>
                      <a:r>
                        <a:rPr lang="en-AU" sz="1000" dirty="0"/>
                        <a:t>Man Marking or Zonal Marking</a:t>
                      </a:r>
                    </a:p>
                  </a:txBody>
                  <a:tcPr/>
                </a:tc>
                <a:extLst>
                  <a:ext uri="{0D108BD9-81ED-4DB2-BD59-A6C34878D82A}">
                    <a16:rowId xmlns:a16="http://schemas.microsoft.com/office/drawing/2014/main" val="10009"/>
                  </a:ext>
                </a:extLst>
              </a:tr>
              <a:tr h="286148">
                <a:tc>
                  <a:txBody>
                    <a:bodyPr/>
                    <a:lstStyle/>
                    <a:p>
                      <a:pPr algn="l">
                        <a:lnSpc>
                          <a:spcPct val="115000"/>
                        </a:lnSpc>
                        <a:spcAft>
                          <a:spcPts val="0"/>
                        </a:spcAft>
                      </a:pPr>
                      <a:r>
                        <a:rPr lang="en-AU" sz="1100"/>
                        <a:t>TEAM TASKS </a:t>
                      </a:r>
                      <a:endParaRPr lang="en-AU" sz="1200" b="1">
                        <a:solidFill>
                          <a:srgbClr val="000000"/>
                        </a:solidFill>
                        <a:latin typeface="Calibri"/>
                        <a:ea typeface="Calibri"/>
                        <a:cs typeface="Times New Roman"/>
                      </a:endParaRPr>
                    </a:p>
                  </a:txBody>
                  <a:tcPr/>
                </a:tc>
                <a:tc gridSpan="6">
                  <a:txBody>
                    <a:bodyPr/>
                    <a:lstStyle/>
                    <a:p>
                      <a:pPr algn="ctr">
                        <a:lnSpc>
                          <a:spcPct val="115000"/>
                        </a:lnSpc>
                        <a:spcAft>
                          <a:spcPts val="0"/>
                        </a:spcAft>
                      </a:pPr>
                      <a:r>
                        <a:rPr lang="en-AU" sz="1100" dirty="0"/>
                        <a:t>(Fundamental Tasks to make the Key Principles happen)</a:t>
                      </a:r>
                      <a:endParaRPr lang="en-AU" sz="1200" dirty="0">
                        <a:solidFill>
                          <a:srgbClr val="000000"/>
                        </a:solidFill>
                        <a:latin typeface="Calibri"/>
                        <a:ea typeface="Calibri"/>
                        <a:cs typeface="Times New Roman"/>
                      </a:endParaRP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10"/>
                  </a:ext>
                </a:extLst>
              </a:tr>
              <a:tr h="286148">
                <a:tc>
                  <a:txBody>
                    <a:bodyPr/>
                    <a:lstStyle/>
                    <a:p>
                      <a:pPr algn="l">
                        <a:lnSpc>
                          <a:spcPct val="115000"/>
                        </a:lnSpc>
                        <a:spcAft>
                          <a:spcPts val="0"/>
                        </a:spcAft>
                      </a:pPr>
                      <a:r>
                        <a:rPr lang="en-AU" sz="1100"/>
                        <a:t>PLAYER TASKS </a:t>
                      </a:r>
                      <a:endParaRPr lang="en-AU" sz="1200" b="1">
                        <a:solidFill>
                          <a:srgbClr val="000000"/>
                        </a:solidFill>
                        <a:latin typeface="Calibri"/>
                        <a:ea typeface="Calibri"/>
                        <a:cs typeface="Times New Roman"/>
                      </a:endParaRPr>
                    </a:p>
                  </a:txBody>
                  <a:tcPr/>
                </a:tc>
                <a:tc gridSpan="6">
                  <a:txBody>
                    <a:bodyPr/>
                    <a:lstStyle/>
                    <a:p>
                      <a:pPr algn="ctr">
                        <a:lnSpc>
                          <a:spcPct val="115000"/>
                        </a:lnSpc>
                        <a:spcAft>
                          <a:spcPts val="0"/>
                        </a:spcAft>
                      </a:pPr>
                      <a:r>
                        <a:rPr lang="en-AU" sz="1100" dirty="0"/>
                        <a:t>(General and Position-specific)</a:t>
                      </a:r>
                      <a:endParaRPr lang="en-AU" sz="1200" b="1" dirty="0">
                        <a:solidFill>
                          <a:srgbClr val="000000"/>
                        </a:solidFill>
                        <a:latin typeface="Calibri"/>
                        <a:ea typeface="Calibri"/>
                        <a:cs typeface="Times New Roman"/>
                      </a:endParaRP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11"/>
                  </a:ext>
                </a:extLst>
              </a:tr>
              <a:tr h="710683">
                <a:tc>
                  <a:txBody>
                    <a:bodyPr/>
                    <a:lstStyle/>
                    <a:p>
                      <a:pPr algn="l">
                        <a:lnSpc>
                          <a:spcPct val="115000"/>
                        </a:lnSpc>
                        <a:spcAft>
                          <a:spcPts val="0"/>
                        </a:spcAft>
                      </a:pPr>
                      <a:r>
                        <a:rPr lang="en-AU" sz="1100" dirty="0"/>
                        <a:t>PLAYER ACTIONS </a:t>
                      </a:r>
                      <a:endParaRPr lang="en-AU" sz="1200" b="1" dirty="0">
                        <a:solidFill>
                          <a:srgbClr val="000000"/>
                        </a:solidFill>
                        <a:latin typeface="Calibri"/>
                        <a:ea typeface="Calibri"/>
                        <a:cs typeface="Times New Roman"/>
                      </a:endParaRPr>
                    </a:p>
                  </a:txBody>
                  <a:tcPr/>
                </a:tc>
                <a:tc gridSpan="3">
                  <a:txBody>
                    <a:bodyPr/>
                    <a:lstStyle/>
                    <a:p>
                      <a:pPr algn="l">
                        <a:lnSpc>
                          <a:spcPct val="115000"/>
                        </a:lnSpc>
                        <a:spcAft>
                          <a:spcPts val="0"/>
                        </a:spcAft>
                      </a:pPr>
                      <a:r>
                        <a:rPr lang="en-AU" sz="1100"/>
                        <a:t>Positioning, First Touch, Running with the Ball, 1v1, Striking the Ball, Communicating </a:t>
                      </a:r>
                      <a:endParaRPr lang="en-AU" sz="1200">
                        <a:solidFill>
                          <a:srgbClr val="000000"/>
                        </a:solidFill>
                        <a:latin typeface="Calibri"/>
                        <a:ea typeface="Calibri"/>
                        <a:cs typeface="Times New Roman"/>
                      </a:endParaRPr>
                    </a:p>
                  </a:txBody>
                  <a:tcPr/>
                </a:tc>
                <a:tc hMerge="1">
                  <a:txBody>
                    <a:bodyPr/>
                    <a:lstStyle/>
                    <a:p>
                      <a:endParaRPr lang="en-AU"/>
                    </a:p>
                  </a:txBody>
                  <a:tcPr/>
                </a:tc>
                <a:tc hMerge="1">
                  <a:txBody>
                    <a:bodyPr/>
                    <a:lstStyle/>
                    <a:p>
                      <a:endParaRPr lang="en-AU"/>
                    </a:p>
                  </a:txBody>
                  <a:tcPr/>
                </a:tc>
                <a:tc gridSpan="2">
                  <a:txBody>
                    <a:bodyPr/>
                    <a:lstStyle/>
                    <a:p>
                      <a:pPr algn="l">
                        <a:lnSpc>
                          <a:spcPct val="115000"/>
                        </a:lnSpc>
                        <a:spcAft>
                          <a:spcPts val="0"/>
                        </a:spcAft>
                      </a:pPr>
                      <a:r>
                        <a:rPr lang="en-AU" sz="1100" dirty="0"/>
                        <a:t>Positioning, Pressing, Marking, Intercepting, Tackling, Communicating </a:t>
                      </a:r>
                      <a:endParaRPr lang="en-AU" sz="1200" dirty="0">
                        <a:solidFill>
                          <a:srgbClr val="000000"/>
                        </a:solidFill>
                        <a:latin typeface="Calibri"/>
                        <a:ea typeface="Calibri"/>
                        <a:cs typeface="Times New Roman"/>
                      </a:endParaRPr>
                    </a:p>
                  </a:txBody>
                  <a:tcPr/>
                </a:tc>
                <a:tc hMerge="1">
                  <a:txBody>
                    <a:bodyPr/>
                    <a:lstStyle/>
                    <a:p>
                      <a:endParaRPr lang="en-AU"/>
                    </a:p>
                  </a:txBody>
                  <a:tcPr/>
                </a:tc>
                <a:tc>
                  <a:txBody>
                    <a:bodyPr/>
                    <a:lstStyle/>
                    <a:p>
                      <a:pPr algn="l">
                        <a:lnSpc>
                          <a:spcPct val="115000"/>
                        </a:lnSpc>
                        <a:spcAft>
                          <a:spcPts val="0"/>
                        </a:spcAft>
                      </a:pPr>
                      <a:r>
                        <a:rPr lang="en-AU" sz="1100" dirty="0"/>
                        <a:t>Positioning, Marking, Intercepting, Tackling, Communicating</a:t>
                      </a:r>
                      <a:endParaRPr lang="en-AU" sz="1100" dirty="0">
                        <a:latin typeface="Calibri"/>
                        <a:ea typeface="Calibri"/>
                        <a:cs typeface="Times New Roman"/>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22483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64" y="4842933"/>
            <a:ext cx="9144000" cy="2038291"/>
          </a:xfrm>
          <a:prstGeom prst="rect">
            <a:avLst/>
          </a:prstGeom>
        </p:spPr>
      </p:pic>
      <p:pic>
        <p:nvPicPr>
          <p:cNvPr id="4" name="Picture 3"/>
          <p:cNvPicPr>
            <a:picLocks noChangeAspect="1"/>
          </p:cNvPicPr>
          <p:nvPr/>
        </p:nvPicPr>
        <p:blipFill>
          <a:blip r:embed="rId5"/>
          <a:stretch>
            <a:fillRect/>
          </a:stretch>
        </p:blipFill>
        <p:spPr>
          <a:xfrm>
            <a:off x="1043608" y="1196752"/>
            <a:ext cx="7241851" cy="5162444"/>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3969" y="2924945"/>
            <a:ext cx="144404" cy="216024"/>
          </a:xfrm>
          <a:prstGeom prst="rect">
            <a:avLst/>
          </a:prstGeom>
        </p:spPr>
      </p:pic>
      <p:sp>
        <p:nvSpPr>
          <p:cNvPr id="10" name="Title 1"/>
          <p:cNvSpPr txBox="1">
            <a:spLocks/>
          </p:cNvSpPr>
          <p:nvPr/>
        </p:nvSpPr>
        <p:spPr>
          <a:xfrm>
            <a:off x="2807296" y="356309"/>
            <a:ext cx="5652947" cy="7395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2200" b="1" dirty="0">
                <a:solidFill>
                  <a:schemeClr val="bg1"/>
                </a:solidFill>
                <a:latin typeface="Arial" pitchFamily="34" charset="0"/>
                <a:cs typeface="Arial" pitchFamily="34" charset="0"/>
              </a:rPr>
              <a:t>COACHING WORKBOOK </a:t>
            </a:r>
            <a:endParaRPr lang="en-AU" dirty="0">
              <a:solidFill>
                <a:schemeClr val="bg1"/>
              </a:solidFill>
            </a:endParaRPr>
          </a:p>
        </p:txBody>
      </p:sp>
      <p:pic>
        <p:nvPicPr>
          <p:cNvPr id="9" name="Picture 8" descr="A close up of a sign&#10;&#10;Description automatically generated">
            <a:extLst>
              <a:ext uri="{FF2B5EF4-FFF2-40B4-BE49-F238E27FC236}">
                <a16:creationId xmlns:a16="http://schemas.microsoft.com/office/drawing/2014/main" id="{AFAA46C3-621F-4F01-AC9E-20C4863616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2" name="Picture 9">
            <a:extLst>
              <a:ext uri="{FF2B5EF4-FFF2-40B4-BE49-F238E27FC236}">
                <a16:creationId xmlns:a16="http://schemas.microsoft.com/office/drawing/2014/main" id="{9F4587C0-C646-4D2D-8D12-59B2ECE4545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23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3179266" y="471303"/>
            <a:ext cx="2784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Main Moment BPO</a:t>
            </a:r>
          </a:p>
        </p:txBody>
      </p:sp>
      <p:pic>
        <p:nvPicPr>
          <p:cNvPr id="2" name="Picture 1"/>
          <p:cNvPicPr>
            <a:picLocks noChangeAspect="1"/>
          </p:cNvPicPr>
          <p:nvPr/>
        </p:nvPicPr>
        <p:blipFill>
          <a:blip r:embed="rId5"/>
          <a:stretch>
            <a:fillRect/>
          </a:stretch>
        </p:blipFill>
        <p:spPr>
          <a:xfrm>
            <a:off x="-364" y="4842933"/>
            <a:ext cx="9144000" cy="2038291"/>
          </a:xfrm>
          <a:prstGeom prst="rect">
            <a:avLst/>
          </a:prstGeom>
        </p:spPr>
      </p:pic>
      <p:pic>
        <p:nvPicPr>
          <p:cNvPr id="3" name="Picture 2"/>
          <p:cNvPicPr>
            <a:picLocks noChangeAspect="1"/>
          </p:cNvPicPr>
          <p:nvPr/>
        </p:nvPicPr>
        <p:blipFill>
          <a:blip r:embed="rId6"/>
          <a:stretch>
            <a:fillRect/>
          </a:stretch>
        </p:blipFill>
        <p:spPr>
          <a:xfrm>
            <a:off x="1225736" y="1268760"/>
            <a:ext cx="7124700" cy="4752527"/>
          </a:xfrm>
          <a:prstGeom prst="rect">
            <a:avLst/>
          </a:prstGeom>
        </p:spPr>
      </p:pic>
      <p:pic>
        <p:nvPicPr>
          <p:cNvPr id="8" name="Picture 7" descr="A close up of a sign&#10;&#10;Description automatically generated">
            <a:extLst>
              <a:ext uri="{FF2B5EF4-FFF2-40B4-BE49-F238E27FC236}">
                <a16:creationId xmlns:a16="http://schemas.microsoft.com/office/drawing/2014/main" id="{2B945889-CFB0-4761-830C-C2C55FCF4B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spTree>
    <p:extLst>
      <p:ext uri="{BB962C8B-B14F-4D97-AF65-F5344CB8AC3E}">
        <p14:creationId xmlns:p14="http://schemas.microsoft.com/office/powerpoint/2010/main" val="3104185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10" y="714356"/>
            <a:ext cx="2789097" cy="369332"/>
          </a:xfrm>
          <a:prstGeom prst="rect">
            <a:avLst/>
          </a:prstGeom>
        </p:spPr>
        <p:txBody>
          <a:bodyPr wrap="none">
            <a:spAutoFit/>
          </a:bodyPr>
          <a:lstStyle/>
          <a:p>
            <a:r>
              <a:rPr lang="en-US" b="1" u="sng" dirty="0"/>
              <a:t>4-3-3 DEFENDING TACTICS</a:t>
            </a:r>
            <a:r>
              <a:rPr lang="en-US" dirty="0"/>
              <a:t>. </a:t>
            </a:r>
            <a:endParaRPr lang="en-AU" dirty="0"/>
          </a:p>
        </p:txBody>
      </p:sp>
      <p:sp>
        <p:nvSpPr>
          <p:cNvPr id="6" name="Title 3"/>
          <p:cNvSpPr>
            <a:spLocks noGrp="1"/>
          </p:cNvSpPr>
          <p:nvPr>
            <p:ph type="title"/>
          </p:nvPr>
        </p:nvSpPr>
        <p:spPr>
          <a:xfrm>
            <a:off x="642938" y="0"/>
            <a:ext cx="7467600" cy="654050"/>
          </a:xfrm>
          <a:prstGeom prst="rect">
            <a:avLst/>
          </a:prstGeom>
          <a:solidFill>
            <a:schemeClr val="bg1"/>
          </a:solidFill>
          <a:ln w="12700">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4000" b="1" dirty="0">
                <a:solidFill>
                  <a:schemeClr val="accent1">
                    <a:lumMod val="75000"/>
                  </a:schemeClr>
                </a:solidFill>
              </a:rPr>
              <a:t>STYLE OF PLAY</a:t>
            </a:r>
          </a:p>
        </p:txBody>
      </p:sp>
      <p:pic>
        <p:nvPicPr>
          <p:cNvPr id="3" name="Content Placeholder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43608" y="1208735"/>
            <a:ext cx="7682680" cy="5016941"/>
          </a:xfrm>
          <a:ln>
            <a:solidFill>
              <a:schemeClr val="tx1"/>
            </a:solidFill>
          </a:ln>
        </p:spPr>
      </p:pic>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2807296" y="356309"/>
            <a:ext cx="5652947" cy="7395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2200" b="1" dirty="0">
                <a:solidFill>
                  <a:schemeClr val="bg1"/>
                </a:solidFill>
                <a:latin typeface="Arial" pitchFamily="34" charset="0"/>
                <a:cs typeface="Arial" pitchFamily="34" charset="0"/>
              </a:rPr>
              <a:t>COACHING WORKBOOK </a:t>
            </a:r>
            <a:endParaRPr lang="en-AU" dirty="0">
              <a:solidFill>
                <a:schemeClr val="bg1"/>
              </a:solidFill>
            </a:endParaRPr>
          </a:p>
        </p:txBody>
      </p:sp>
      <p:pic>
        <p:nvPicPr>
          <p:cNvPr id="9" name="Picture 8" descr="A close up of a sign&#10;&#10;Description automatically generated">
            <a:extLst>
              <a:ext uri="{FF2B5EF4-FFF2-40B4-BE49-F238E27FC236}">
                <a16:creationId xmlns:a16="http://schemas.microsoft.com/office/drawing/2014/main" id="{4433DA67-0812-4D90-A616-6EF764D605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0" name="Picture 9">
            <a:extLst>
              <a:ext uri="{FF2B5EF4-FFF2-40B4-BE49-F238E27FC236}">
                <a16:creationId xmlns:a16="http://schemas.microsoft.com/office/drawing/2014/main" id="{36FA4B43-756C-4C2D-832F-1CEB03CBB4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579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3131840" y="462409"/>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4"/>
          <a:stretch>
            <a:fillRect/>
          </a:stretch>
        </p:blipFill>
        <p:spPr>
          <a:xfrm>
            <a:off x="-364" y="4842933"/>
            <a:ext cx="9144000" cy="2038291"/>
          </a:xfrm>
          <a:prstGeom prst="rect">
            <a:avLst/>
          </a:prstGeom>
        </p:spPr>
      </p:pic>
      <p:sp>
        <p:nvSpPr>
          <p:cNvPr id="9" name="Rectangle 5"/>
          <p:cNvSpPr>
            <a:spLocks noChangeArrowheads="1"/>
          </p:cNvSpPr>
          <p:nvPr/>
        </p:nvSpPr>
        <p:spPr bwMode="auto">
          <a:xfrm>
            <a:off x="1738926" y="4258158"/>
            <a:ext cx="5503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ts val="1075"/>
              </a:spcBef>
            </a:pPr>
            <a:r>
              <a:rPr lang="en-US" altLang="en-US" sz="3200" dirty="0">
                <a:latin typeface="Calibri Bold Italic" panose="020F07020304040A0204" pitchFamily="34" charset="0"/>
                <a:ea typeface="MS PGothic" panose="020B0600070205080204" pitchFamily="34" charset="-128"/>
                <a:sym typeface="Calibri Bold Italic" panose="020F07020304040A0204" pitchFamily="34" charset="0"/>
              </a:rPr>
              <a:t>The Coaching Way</a:t>
            </a:r>
          </a:p>
        </p:txBody>
      </p:sp>
      <p:pic>
        <p:nvPicPr>
          <p:cNvPr id="10" name="Picture 9" descr="A close up of a sign&#10;&#10;Description automatically generated">
            <a:extLst>
              <a:ext uri="{FF2B5EF4-FFF2-40B4-BE49-F238E27FC236}">
                <a16:creationId xmlns:a16="http://schemas.microsoft.com/office/drawing/2014/main" id="{065C3CC1-A68F-4554-9260-8A018BA89A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1" name="Picture 10" descr="A close up of a sign&#10;&#10;Description automatically generated">
            <a:extLst>
              <a:ext uri="{FF2B5EF4-FFF2-40B4-BE49-F238E27FC236}">
                <a16:creationId xmlns:a16="http://schemas.microsoft.com/office/drawing/2014/main" id="{5B2DE0FF-AD44-4EB4-918A-C4EEE8CC42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880" y="2204864"/>
            <a:ext cx="2244251" cy="1886540"/>
          </a:xfrm>
          <a:prstGeom prst="rect">
            <a:avLst/>
          </a:prstGeom>
        </p:spPr>
      </p:pic>
      <p:pic>
        <p:nvPicPr>
          <p:cNvPr id="12" name="Picture 9">
            <a:extLst>
              <a:ext uri="{FF2B5EF4-FFF2-40B4-BE49-F238E27FC236}">
                <a16:creationId xmlns:a16="http://schemas.microsoft.com/office/drawing/2014/main" id="{03589C09-CD86-4294-A32F-6F25D064E49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05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72400" y="376238"/>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898525" y="1478818"/>
            <a:ext cx="7467600" cy="540240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AU" sz="1600" dirty="0">
              <a:latin typeface="Times New Roman"/>
              <a:ea typeface="Times New Roman"/>
            </a:endParaRPr>
          </a:p>
          <a:p>
            <a:pPr algn="ctr">
              <a:buFont typeface="Arial" panose="020B0604020202020204" pitchFamily="34" charset="0"/>
              <a:buNone/>
            </a:pPr>
            <a:r>
              <a:rPr lang="en-AU" b="1" dirty="0">
                <a:ea typeface="Times New Roman"/>
                <a:cs typeface="Times New Roman"/>
              </a:rPr>
              <a:t>“Football players are like</a:t>
            </a:r>
            <a:endParaRPr lang="en-AU" sz="1600" dirty="0">
              <a:latin typeface="Times New Roman"/>
              <a:ea typeface="Times New Roman"/>
            </a:endParaRPr>
          </a:p>
          <a:p>
            <a:pPr algn="ctr">
              <a:buFont typeface="Arial" panose="020B0604020202020204" pitchFamily="34" charset="0"/>
              <a:buNone/>
            </a:pPr>
            <a:r>
              <a:rPr lang="en-AU" sz="6000" b="1" i="1" dirty="0">
                <a:solidFill>
                  <a:srgbClr val="F79646"/>
                </a:solidFill>
                <a:ea typeface="Times New Roman"/>
                <a:cs typeface="Times New Roman"/>
              </a:rPr>
              <a:t>ARTISTS</a:t>
            </a:r>
            <a:r>
              <a:rPr lang="en-AU" sz="6000" b="1" i="1" dirty="0">
                <a:ea typeface="Times New Roman"/>
                <a:cs typeface="Times New Roman"/>
              </a:rPr>
              <a:t>,</a:t>
            </a:r>
            <a:endParaRPr lang="en-AU" sz="1600" dirty="0">
              <a:latin typeface="Times New Roman"/>
              <a:ea typeface="Times New Roman"/>
            </a:endParaRPr>
          </a:p>
          <a:p>
            <a:pPr algn="ctr">
              <a:buFont typeface="Arial" panose="020B0604020202020204" pitchFamily="34" charset="0"/>
              <a:buNone/>
            </a:pPr>
            <a:r>
              <a:rPr lang="en-AU" b="1" dirty="0">
                <a:ea typeface="Times New Roman"/>
                <a:cs typeface="Times New Roman"/>
              </a:rPr>
              <a:t>The field is their canvas,</a:t>
            </a:r>
            <a:endParaRPr lang="en-AU" sz="1600" dirty="0">
              <a:latin typeface="Times New Roman"/>
              <a:ea typeface="Times New Roman"/>
            </a:endParaRPr>
          </a:p>
          <a:p>
            <a:pPr algn="ctr">
              <a:buFont typeface="Arial" panose="020B0604020202020204" pitchFamily="34" charset="0"/>
              <a:buNone/>
            </a:pPr>
            <a:r>
              <a:rPr lang="en-AU" b="1" dirty="0">
                <a:ea typeface="Times New Roman"/>
                <a:cs typeface="Times New Roman"/>
              </a:rPr>
              <a:t>Let them paint their </a:t>
            </a:r>
            <a:r>
              <a:rPr lang="en-AU" b="1" i="1" dirty="0">
                <a:ea typeface="Times New Roman"/>
                <a:cs typeface="Times New Roman"/>
              </a:rPr>
              <a:t>own</a:t>
            </a:r>
            <a:endParaRPr lang="en-AU" sz="1600" dirty="0">
              <a:latin typeface="Times New Roman"/>
              <a:ea typeface="Times New Roman"/>
            </a:endParaRPr>
          </a:p>
          <a:p>
            <a:pPr algn="ctr">
              <a:buFont typeface="Arial" panose="020B0604020202020204" pitchFamily="34" charset="0"/>
              <a:buNone/>
            </a:pPr>
            <a:r>
              <a:rPr lang="en-AU" sz="3600" b="1" i="1" dirty="0">
                <a:solidFill>
                  <a:srgbClr val="F79646"/>
                </a:solidFill>
                <a:ea typeface="Times New Roman"/>
                <a:cs typeface="Times New Roman"/>
              </a:rPr>
              <a:t>MASTERPIECE</a:t>
            </a:r>
            <a:r>
              <a:rPr lang="en-AU" sz="3600" b="1" dirty="0">
                <a:ea typeface="Times New Roman"/>
                <a:cs typeface="Times New Roman"/>
              </a:rPr>
              <a:t>.”</a:t>
            </a:r>
            <a:endParaRPr lang="en-AU" sz="1600" dirty="0">
              <a:latin typeface="Times New Roman"/>
              <a:ea typeface="Times New Roman"/>
            </a:endParaRPr>
          </a:p>
          <a:p>
            <a:pPr algn="ctr">
              <a:buFont typeface="Arial" panose="020B0604020202020204" pitchFamily="34" charset="0"/>
              <a:buNone/>
            </a:pPr>
            <a:r>
              <a:rPr lang="en-AU" b="1" i="1" dirty="0">
                <a:latin typeface="Gabriola" pitchFamily="82" charset="0"/>
                <a:ea typeface="Times New Roman"/>
                <a:cs typeface="Times New Roman"/>
              </a:rPr>
              <a:t>Jason Maguire</a:t>
            </a:r>
            <a:endParaRPr lang="en-AU" sz="1600" dirty="0">
              <a:latin typeface="Gabriola" pitchFamily="82" charset="0"/>
              <a:ea typeface="Times New Roman"/>
            </a:endParaRPr>
          </a:p>
          <a:p>
            <a:endParaRPr lang="en-AU" dirty="0"/>
          </a:p>
        </p:txBody>
      </p:sp>
      <p:pic>
        <p:nvPicPr>
          <p:cNvPr id="2" name="Picture 1"/>
          <p:cNvPicPr>
            <a:picLocks noChangeAspect="1"/>
          </p:cNvPicPr>
          <p:nvPr/>
        </p:nvPicPr>
        <p:blipFill>
          <a:blip r:embed="rId5"/>
          <a:stretch>
            <a:fillRect/>
          </a:stretch>
        </p:blipFill>
        <p:spPr>
          <a:xfrm>
            <a:off x="-364" y="4842933"/>
            <a:ext cx="9144000" cy="2038291"/>
          </a:xfrm>
          <a:prstGeom prst="rect">
            <a:avLst/>
          </a:prstGeom>
        </p:spPr>
      </p:pic>
      <p:sp>
        <p:nvSpPr>
          <p:cNvPr id="9" name="TextBox 3"/>
          <p:cNvSpPr txBox="1">
            <a:spLocks noChangeArrowheads="1"/>
          </p:cNvSpPr>
          <p:nvPr/>
        </p:nvSpPr>
        <p:spPr bwMode="auto">
          <a:xfrm>
            <a:off x="2987824"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10" name="Picture 9" descr="A close up of a sign&#10;&#10;Description automatically generated">
            <a:extLst>
              <a:ext uri="{FF2B5EF4-FFF2-40B4-BE49-F238E27FC236}">
                <a16:creationId xmlns:a16="http://schemas.microsoft.com/office/drawing/2014/main" id="{77018668-C860-40C9-8ACF-ABB8659619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spTree>
    <p:extLst>
      <p:ext uri="{BB962C8B-B14F-4D97-AF65-F5344CB8AC3E}">
        <p14:creationId xmlns:p14="http://schemas.microsoft.com/office/powerpoint/2010/main" val="194909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3131840" y="462409"/>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4"/>
          <a:stretch>
            <a:fillRect/>
          </a:stretch>
        </p:blipFill>
        <p:spPr>
          <a:xfrm>
            <a:off x="-364" y="4842933"/>
            <a:ext cx="9144000" cy="2038291"/>
          </a:xfrm>
          <a:prstGeom prst="rect">
            <a:avLst/>
          </a:prstGeom>
        </p:spPr>
      </p:pic>
      <p:sp>
        <p:nvSpPr>
          <p:cNvPr id="9" name="Rectangle 5"/>
          <p:cNvSpPr>
            <a:spLocks noChangeArrowheads="1"/>
          </p:cNvSpPr>
          <p:nvPr/>
        </p:nvSpPr>
        <p:spPr bwMode="auto">
          <a:xfrm>
            <a:off x="1819705" y="5580281"/>
            <a:ext cx="5503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ts val="1075"/>
              </a:spcBef>
            </a:pPr>
            <a:r>
              <a:rPr lang="en-US" altLang="en-US" sz="3200" dirty="0">
                <a:latin typeface="Calibri Bold Italic" panose="020F07020304040A0204" pitchFamily="34" charset="0"/>
                <a:ea typeface="MS PGothic" panose="020B0600070205080204" pitchFamily="34" charset="-128"/>
                <a:sym typeface="Calibri Bold Italic" panose="020F07020304040A0204" pitchFamily="34" charset="0"/>
              </a:rPr>
              <a:t>The Coaching Way</a:t>
            </a:r>
          </a:p>
        </p:txBody>
      </p:sp>
      <p:sp>
        <p:nvSpPr>
          <p:cNvPr id="10" name="Content Placeholder 2"/>
          <p:cNvSpPr txBox="1">
            <a:spLocks/>
          </p:cNvSpPr>
          <p:nvPr/>
        </p:nvSpPr>
        <p:spPr>
          <a:xfrm>
            <a:off x="442534" y="1408241"/>
            <a:ext cx="8258204" cy="571504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400" dirty="0"/>
              <a:t>We have made massive strides in recent years in the development and provision of our Coach Education pathway and will now look to build on these foundations by providing courses that are more tailor made and client friendly for our coaching workforce. For example, we will endeavour to make our Coach Education courses more age-specific, whereby coaches who work with youth players will attend courses for this specialist age range. </a:t>
            </a:r>
          </a:p>
          <a:p>
            <a:r>
              <a:rPr lang="en-AU" sz="1400" dirty="0"/>
              <a:t>In turn, we will align minimum criteria of coaching qualifications to be attained by team coaches and staff in order to give our young players the best possible opportunity to be.</a:t>
            </a:r>
          </a:p>
          <a:p>
            <a:endParaRPr lang="en-AU" sz="1400" dirty="0"/>
          </a:p>
          <a:p>
            <a:r>
              <a:rPr lang="en-AU" sz="1400" dirty="0"/>
              <a:t>U6-U9 Licence        (Grassroots / Skill Training) </a:t>
            </a:r>
          </a:p>
          <a:p>
            <a:r>
              <a:rPr lang="en-AU" sz="1400" dirty="0"/>
              <a:t>U10-U12 Licence    (Grassroots / Skill Training / Youth C Licence) </a:t>
            </a:r>
          </a:p>
          <a:p>
            <a:r>
              <a:rPr lang="en-AU" sz="1400" dirty="0"/>
              <a:t>U13-U16 Licence    (Skill Training / Game Training / FFA C Licence) </a:t>
            </a:r>
          </a:p>
          <a:p>
            <a:r>
              <a:rPr lang="en-AU" sz="1400" dirty="0"/>
              <a:t>Director of Coaching ( FFA C Licence / FFA B Licence) </a:t>
            </a:r>
          </a:p>
          <a:p>
            <a:r>
              <a:rPr lang="en-AU" sz="1400" dirty="0"/>
              <a:t>Senior Teams (FFA A / B Licence / Senior C)</a:t>
            </a:r>
          </a:p>
        </p:txBody>
      </p:sp>
      <p:pic>
        <p:nvPicPr>
          <p:cNvPr id="11" name="Picture 10" descr="A close up of a sign&#10;&#10;Description automatically generated">
            <a:extLst>
              <a:ext uri="{FF2B5EF4-FFF2-40B4-BE49-F238E27FC236}">
                <a16:creationId xmlns:a16="http://schemas.microsoft.com/office/drawing/2014/main" id="{FFB759E8-DDDF-4381-B4FB-B3FEE89E22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2" name="Picture 9">
            <a:extLst>
              <a:ext uri="{FF2B5EF4-FFF2-40B4-BE49-F238E27FC236}">
                <a16:creationId xmlns:a16="http://schemas.microsoft.com/office/drawing/2014/main" id="{F5C573D0-3541-4695-9E3D-79ECE910741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87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3131840" y="462409"/>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prstClr val="white"/>
                </a:solidFill>
              </a:rPr>
              <a:t>Junior Development Plan</a:t>
            </a:r>
          </a:p>
        </p:txBody>
      </p:sp>
      <p:pic>
        <p:nvPicPr>
          <p:cNvPr id="2" name="Picture 1"/>
          <p:cNvPicPr>
            <a:picLocks noChangeAspect="1"/>
          </p:cNvPicPr>
          <p:nvPr/>
        </p:nvPicPr>
        <p:blipFill>
          <a:blip r:embed="rId4"/>
          <a:stretch>
            <a:fillRect/>
          </a:stretch>
        </p:blipFill>
        <p:spPr>
          <a:xfrm>
            <a:off x="-364" y="4842933"/>
            <a:ext cx="9144000" cy="2038291"/>
          </a:xfrm>
          <a:prstGeom prst="rect">
            <a:avLst/>
          </a:prstGeom>
        </p:spPr>
      </p:pic>
      <p:sp>
        <p:nvSpPr>
          <p:cNvPr id="3" name="Rectangle 2"/>
          <p:cNvSpPr/>
          <p:nvPr/>
        </p:nvSpPr>
        <p:spPr>
          <a:xfrm>
            <a:off x="1045863" y="1332964"/>
            <a:ext cx="7677450" cy="4616648"/>
          </a:xfrm>
          <a:prstGeom prst="rect">
            <a:avLst/>
          </a:prstGeom>
        </p:spPr>
        <p:txBody>
          <a:bodyPr wrap="square">
            <a:spAutoFit/>
          </a:bodyPr>
          <a:lstStyle/>
          <a:p>
            <a:r>
              <a:rPr lang="en-AU" sz="1400" b="1" dirty="0">
                <a:solidFill>
                  <a:prstClr val="black"/>
                </a:solidFill>
              </a:rPr>
              <a:t>Junior Coach</a:t>
            </a:r>
          </a:p>
          <a:p>
            <a:endParaRPr lang="en-AU" sz="1400" dirty="0">
              <a:solidFill>
                <a:prstClr val="black"/>
              </a:solidFill>
            </a:endParaRPr>
          </a:p>
          <a:p>
            <a:r>
              <a:rPr lang="en-AU" sz="1400" dirty="0">
                <a:solidFill>
                  <a:prstClr val="black"/>
                </a:solidFill>
              </a:rPr>
              <a:t>Coaches play an important role in the sporting life, but also the everyday life, of the participants they coach. Coaches influence the development of sport-specific skills, and also the participant’s development as a person and their approach to other aspects of their life. </a:t>
            </a:r>
          </a:p>
          <a:p>
            <a:endParaRPr lang="en-AU" sz="1400" dirty="0">
              <a:solidFill>
                <a:prstClr val="black"/>
              </a:solidFill>
            </a:endParaRPr>
          </a:p>
          <a:p>
            <a:r>
              <a:rPr lang="en-AU" sz="1400" b="1" dirty="0">
                <a:solidFill>
                  <a:prstClr val="black"/>
                </a:solidFill>
              </a:rPr>
              <a:t>Coaches should:</a:t>
            </a:r>
          </a:p>
          <a:p>
            <a:endParaRPr lang="en-AU" sz="1400" dirty="0">
              <a:solidFill>
                <a:prstClr val="black"/>
              </a:solidFill>
            </a:endParaRPr>
          </a:p>
          <a:p>
            <a:pPr marL="171450" indent="-171450">
              <a:buFont typeface="Arial" panose="020B0604020202020204" pitchFamily="34" charset="0"/>
              <a:buChar char="•"/>
            </a:pPr>
            <a:r>
              <a:rPr lang="en-AU" sz="1400" dirty="0">
                <a:solidFill>
                  <a:prstClr val="black"/>
                </a:solidFill>
              </a:rPr>
              <a:t>be a good role model for the participants</a:t>
            </a:r>
          </a:p>
          <a:p>
            <a:pPr marL="171450" indent="-171450">
              <a:buFont typeface="Arial" panose="020B0604020202020204" pitchFamily="34" charset="0"/>
              <a:buChar char="•"/>
            </a:pPr>
            <a:r>
              <a:rPr lang="en-AU" sz="1400" dirty="0">
                <a:solidFill>
                  <a:prstClr val="black"/>
                </a:solidFill>
              </a:rPr>
              <a:t>show enthusiasm and enjoyment for the task of coaching – make it fun!</a:t>
            </a:r>
          </a:p>
          <a:p>
            <a:pPr marL="171450" indent="-171450">
              <a:buFont typeface="Arial" panose="020B0604020202020204" pitchFamily="34" charset="0"/>
              <a:buChar char="•"/>
            </a:pPr>
            <a:r>
              <a:rPr lang="en-AU" sz="1400" dirty="0">
                <a:solidFill>
                  <a:prstClr val="black"/>
                </a:solidFill>
              </a:rPr>
              <a:t>be self-confident, assertive, consistent, friendly, fair and competent</a:t>
            </a:r>
          </a:p>
          <a:p>
            <a:pPr marL="171450" indent="-171450">
              <a:buFont typeface="Arial" panose="020B0604020202020204" pitchFamily="34" charset="0"/>
              <a:buChar char="•"/>
            </a:pPr>
            <a:r>
              <a:rPr lang="en-AU" sz="1400" dirty="0">
                <a:solidFill>
                  <a:prstClr val="black"/>
                </a:solidFill>
              </a:rPr>
              <a:t>ensure the safety of all participants</a:t>
            </a:r>
          </a:p>
          <a:p>
            <a:pPr marL="171450" indent="-171450">
              <a:buFont typeface="Arial" panose="020B0604020202020204" pitchFamily="34" charset="0"/>
              <a:buChar char="•"/>
            </a:pPr>
            <a:r>
              <a:rPr lang="en-AU" sz="1400" dirty="0">
                <a:solidFill>
                  <a:prstClr val="black"/>
                </a:solidFill>
              </a:rPr>
              <a:t>behave ethically and dress appropriately</a:t>
            </a:r>
          </a:p>
          <a:p>
            <a:pPr marL="171450" indent="-171450">
              <a:buFont typeface="Arial" panose="020B0604020202020204" pitchFamily="34" charset="0"/>
              <a:buChar char="•"/>
            </a:pPr>
            <a:r>
              <a:rPr lang="en-AU" sz="1400" dirty="0">
                <a:solidFill>
                  <a:prstClr val="black"/>
                </a:solidFill>
              </a:rPr>
              <a:t>maintain discipline throughout the session</a:t>
            </a:r>
          </a:p>
          <a:p>
            <a:pPr marL="171450" indent="-171450">
              <a:buFont typeface="Arial" panose="020B0604020202020204" pitchFamily="34" charset="0"/>
              <a:buChar char="•"/>
            </a:pPr>
            <a:r>
              <a:rPr lang="en-AU" sz="1400" dirty="0">
                <a:solidFill>
                  <a:prstClr val="black"/>
                </a:solidFill>
              </a:rPr>
              <a:t>be very organised, not only for each session but for the entire season</a:t>
            </a:r>
          </a:p>
          <a:p>
            <a:pPr marL="171450" indent="-171450">
              <a:buFont typeface="Arial" panose="020B0604020202020204" pitchFamily="34" charset="0"/>
              <a:buChar char="•"/>
            </a:pPr>
            <a:r>
              <a:rPr lang="en-AU" sz="1400" dirty="0">
                <a:solidFill>
                  <a:prstClr val="black"/>
                </a:solidFill>
              </a:rPr>
              <a:t>be able to justify, if necessary, why things are being done, or be ‘big enough’ to ask for suggestions when not sure and to admit and apologise when they make a mistake</a:t>
            </a:r>
          </a:p>
          <a:p>
            <a:pPr marL="171450" indent="-171450">
              <a:buFont typeface="Arial" panose="020B0604020202020204" pitchFamily="34" charset="0"/>
              <a:buChar char="•"/>
            </a:pPr>
            <a:r>
              <a:rPr lang="en-AU" sz="1400" dirty="0">
                <a:solidFill>
                  <a:prstClr val="black"/>
                </a:solidFill>
              </a:rPr>
              <a:t>treat everyone fairly, and include participants of all abilities and disabilities, ages, genders, and ethnic backgrounds.</a:t>
            </a:r>
          </a:p>
          <a:p>
            <a:endParaRPr lang="en-AU" sz="1400" dirty="0">
              <a:solidFill>
                <a:prstClr val="black"/>
              </a:solidFill>
            </a:endParaRPr>
          </a:p>
          <a:p>
            <a:pPr marL="285750" indent="-285750">
              <a:buFont typeface="Arial" panose="020B0604020202020204" pitchFamily="34" charset="0"/>
              <a:buChar char="•"/>
            </a:pPr>
            <a:endParaRPr lang="en-AU" sz="1400" dirty="0">
              <a:solidFill>
                <a:prstClr val="black"/>
              </a:solidFill>
            </a:endParaRPr>
          </a:p>
        </p:txBody>
      </p:sp>
      <p:pic>
        <p:nvPicPr>
          <p:cNvPr id="8" name="Picture 7" descr="A close up of a sign&#10;&#10;Description automatically generated">
            <a:extLst>
              <a:ext uri="{FF2B5EF4-FFF2-40B4-BE49-F238E27FC236}">
                <a16:creationId xmlns:a16="http://schemas.microsoft.com/office/drawing/2014/main" id="{163EC8E4-6BC7-4C4B-8BF4-26A754338D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094E427E-97AC-4F19-B40B-F7A759A208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912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3131840" y="462409"/>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prstClr val="white"/>
                </a:solidFill>
              </a:rPr>
              <a:t>Junior Development Plan</a:t>
            </a:r>
          </a:p>
        </p:txBody>
      </p:sp>
      <p:pic>
        <p:nvPicPr>
          <p:cNvPr id="2" name="Picture 1"/>
          <p:cNvPicPr>
            <a:picLocks noChangeAspect="1"/>
          </p:cNvPicPr>
          <p:nvPr/>
        </p:nvPicPr>
        <p:blipFill>
          <a:blip r:embed="rId4"/>
          <a:stretch>
            <a:fillRect/>
          </a:stretch>
        </p:blipFill>
        <p:spPr>
          <a:xfrm>
            <a:off x="-364" y="4842933"/>
            <a:ext cx="9144000" cy="2038291"/>
          </a:xfrm>
          <a:prstGeom prst="rect">
            <a:avLst/>
          </a:prstGeom>
        </p:spPr>
      </p:pic>
      <p:sp>
        <p:nvSpPr>
          <p:cNvPr id="3" name="Rectangle 2"/>
          <p:cNvSpPr/>
          <p:nvPr/>
        </p:nvSpPr>
        <p:spPr>
          <a:xfrm>
            <a:off x="1130062" y="1376958"/>
            <a:ext cx="7108166" cy="4585871"/>
          </a:xfrm>
          <a:prstGeom prst="rect">
            <a:avLst/>
          </a:prstGeom>
        </p:spPr>
        <p:txBody>
          <a:bodyPr wrap="square">
            <a:spAutoFit/>
          </a:bodyPr>
          <a:lstStyle/>
          <a:p>
            <a:r>
              <a:rPr lang="en-AU" b="1" dirty="0">
                <a:solidFill>
                  <a:prstClr val="black"/>
                </a:solidFill>
              </a:rPr>
              <a:t>Development Over Winning </a:t>
            </a:r>
          </a:p>
          <a:p>
            <a:endParaRPr lang="en-AU" b="1" dirty="0">
              <a:solidFill>
                <a:prstClr val="black"/>
              </a:solidFill>
            </a:endParaRPr>
          </a:p>
          <a:p>
            <a:r>
              <a:rPr lang="en-AU" dirty="0">
                <a:solidFill>
                  <a:prstClr val="black"/>
                </a:solidFill>
              </a:rPr>
              <a:t> </a:t>
            </a:r>
          </a:p>
          <a:p>
            <a:pPr marL="285750" indent="-285750">
              <a:buFont typeface="Arial" panose="020B0604020202020204" pitchFamily="34" charset="0"/>
              <a:buChar char="•"/>
            </a:pPr>
            <a:r>
              <a:rPr lang="en-US" altLang="en-US" sz="1400" dirty="0">
                <a:solidFill>
                  <a:prstClr val="black"/>
                </a:solidFill>
                <a:latin typeface="Calibri Bold Italic" panose="020F07020304040A0204" pitchFamily="34" charset="0"/>
                <a:ea typeface="MS PGothic" panose="020B0600070205080204" pitchFamily="34" charset="-128"/>
                <a:sym typeface="Calibri Bold Italic" panose="020F07020304040A0204" pitchFamily="34" charset="0"/>
              </a:rPr>
              <a:t>Club </a:t>
            </a:r>
            <a:r>
              <a:rPr lang="en-AU" sz="1400" dirty="0">
                <a:solidFill>
                  <a:prstClr val="black"/>
                </a:solidFill>
              </a:rPr>
              <a:t>adopts a long-term perspective and is truly focused on individual player development and games are primarily to be used as vehicle for player learning and development, especially during the formative years of the Skill Acquisition &amp; Game Training Phases of development</a:t>
            </a:r>
          </a:p>
          <a:p>
            <a:endParaRPr lang="en-AU" sz="1400" dirty="0">
              <a:solidFill>
                <a:prstClr val="black"/>
              </a:solidFill>
            </a:endParaRPr>
          </a:p>
          <a:p>
            <a:pPr marL="285750" indent="-285750">
              <a:buFont typeface="Arial" panose="020B0604020202020204" pitchFamily="34" charset="0"/>
              <a:buChar char="•"/>
            </a:pPr>
            <a:r>
              <a:rPr lang="en-AU" sz="1400" dirty="0">
                <a:solidFill>
                  <a:prstClr val="black"/>
                </a:solidFill>
              </a:rPr>
              <a:t>The main emphasis and focus of games is always individual player development rather than winning the game and this should be the focus and primary objective of the coach </a:t>
            </a:r>
          </a:p>
          <a:p>
            <a:pPr marL="285750" indent="-285750">
              <a:buFont typeface="Arial" panose="020B0604020202020204" pitchFamily="34" charset="0"/>
              <a:buChar char="•"/>
            </a:pPr>
            <a:endParaRPr lang="en-AU" sz="1400" dirty="0">
              <a:solidFill>
                <a:prstClr val="black"/>
              </a:solidFill>
            </a:endParaRPr>
          </a:p>
          <a:p>
            <a:pPr marL="285750" indent="-285750">
              <a:buFont typeface="Arial" panose="020B0604020202020204" pitchFamily="34" charset="0"/>
              <a:buChar char="•"/>
            </a:pPr>
            <a:r>
              <a:rPr lang="en-AU" sz="1400" dirty="0">
                <a:solidFill>
                  <a:prstClr val="black"/>
                </a:solidFill>
              </a:rPr>
              <a:t>Many young players instinctively strive to win, however it is the responsibility of coaches, parents and everyone involved with the game of football to keep this drive under control and in perspective so that the learning process is not compromised </a:t>
            </a:r>
          </a:p>
          <a:p>
            <a:pPr marL="285750" indent="-285750">
              <a:buFont typeface="Arial" panose="020B0604020202020204" pitchFamily="34" charset="0"/>
              <a:buChar char="•"/>
            </a:pPr>
            <a:endParaRPr lang="en-AU" sz="1400" dirty="0">
              <a:solidFill>
                <a:prstClr val="black"/>
              </a:solidFill>
            </a:endParaRPr>
          </a:p>
          <a:p>
            <a:pPr marL="285750" indent="-285750">
              <a:buFont typeface="Arial" panose="020B0604020202020204" pitchFamily="34" charset="0"/>
              <a:buChar char="•"/>
            </a:pPr>
            <a:r>
              <a:rPr lang="en-AU" sz="1400" dirty="0">
                <a:solidFill>
                  <a:prstClr val="black"/>
                </a:solidFill>
              </a:rPr>
              <a:t>Sideline instructions by coaches and parents on game day should be minimal so that players are not overloaded with information and are allowed to experiment and find solutions themselves to the all the football problems presented on  the football field on game day</a:t>
            </a:r>
          </a:p>
          <a:p>
            <a:pPr marL="285750" indent="-285750">
              <a:buFont typeface="Arial" panose="020B0604020202020204" pitchFamily="34" charset="0"/>
              <a:buChar char="•"/>
            </a:pPr>
            <a:endParaRPr lang="en-AU" sz="1400" dirty="0">
              <a:solidFill>
                <a:prstClr val="black"/>
              </a:solidFill>
            </a:endParaRPr>
          </a:p>
          <a:p>
            <a:pPr marL="285750" indent="-285750">
              <a:buFont typeface="Arial" panose="020B0604020202020204" pitchFamily="34" charset="0"/>
              <a:buChar char="•"/>
            </a:pPr>
            <a:endParaRPr lang="en-AU" sz="1400" dirty="0">
              <a:solidFill>
                <a:prstClr val="black"/>
              </a:solidFill>
            </a:endParaRPr>
          </a:p>
        </p:txBody>
      </p:sp>
      <p:pic>
        <p:nvPicPr>
          <p:cNvPr id="8" name="Picture 7" descr="A close up of a sign&#10;&#10;Description automatically generated">
            <a:extLst>
              <a:ext uri="{FF2B5EF4-FFF2-40B4-BE49-F238E27FC236}">
                <a16:creationId xmlns:a16="http://schemas.microsoft.com/office/drawing/2014/main" id="{0E871583-86DA-4E32-BF0A-D5B9535F66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46B00D32-CD19-4C5B-8FE6-DCFD5834B39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767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4" y="4842933"/>
            <a:ext cx="9144000" cy="2038291"/>
          </a:xfrm>
          <a:prstGeom prst="rect">
            <a:avLst/>
          </a:prstGeom>
        </p:spPr>
      </p:pic>
      <p:sp>
        <p:nvSpPr>
          <p:cNvPr id="3" name="Content Placeholder 2"/>
          <p:cNvSpPr>
            <a:spLocks noGrp="1"/>
          </p:cNvSpPr>
          <p:nvPr>
            <p:ph idx="1"/>
          </p:nvPr>
        </p:nvSpPr>
        <p:spPr>
          <a:xfrm>
            <a:off x="1115616" y="1268760"/>
            <a:ext cx="7886700" cy="4351338"/>
          </a:xfrm>
        </p:spPr>
        <p:txBody>
          <a:bodyPr>
            <a:normAutofit/>
          </a:bodyPr>
          <a:lstStyle/>
          <a:p>
            <a:r>
              <a:rPr lang="en-AU" sz="1800" b="1" dirty="0"/>
              <a:t>Coaching Outcomes:</a:t>
            </a:r>
          </a:p>
          <a:p>
            <a:endParaRPr lang="en-AU" sz="1800" dirty="0"/>
          </a:p>
          <a:p>
            <a:r>
              <a:rPr lang="en-AU" sz="1800" dirty="0"/>
              <a:t>Improved motivation, confidence, enjoyment and satisfaction. </a:t>
            </a:r>
          </a:p>
          <a:p>
            <a:r>
              <a:rPr lang="en-AU" sz="1800" dirty="0"/>
              <a:t>Increased learning and development. </a:t>
            </a:r>
          </a:p>
          <a:p>
            <a:r>
              <a:rPr lang="en-AU" sz="1800" dirty="0"/>
              <a:t>Enhanced creativity and problem-solving ability. </a:t>
            </a:r>
          </a:p>
          <a:p>
            <a:r>
              <a:rPr lang="en-AU" sz="1800" dirty="0"/>
              <a:t>Better team and individual efforts. </a:t>
            </a:r>
          </a:p>
          <a:p>
            <a:r>
              <a:rPr lang="en-AU" sz="1800" dirty="0"/>
              <a:t>More quality play.</a:t>
            </a:r>
          </a:p>
          <a:p>
            <a:endParaRPr lang="en-AU" sz="1800" dirty="0"/>
          </a:p>
          <a:p>
            <a:r>
              <a:rPr lang="en-AU" sz="1800" b="1" dirty="0"/>
              <a:t>Coaching Workbooks </a:t>
            </a:r>
          </a:p>
          <a:p>
            <a:endParaRPr lang="en-AU" sz="1800" b="1" dirty="0"/>
          </a:p>
          <a:p>
            <a:r>
              <a:rPr lang="en-AU" sz="1800" dirty="0"/>
              <a:t>Mini Roos Workbook U6-U12</a:t>
            </a:r>
          </a:p>
          <a:p>
            <a:r>
              <a:rPr lang="en-AU" sz="1800" dirty="0"/>
              <a:t>JPL Workbook U9-U16</a:t>
            </a:r>
          </a:p>
          <a:p>
            <a:endParaRPr lang="en-AU" dirty="0"/>
          </a:p>
        </p:txBody>
      </p:sp>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 y="-27384"/>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3131840" y="462409"/>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9" name="Picture 8" descr="A close up of a sign&#10;&#10;Description automatically generated">
            <a:extLst>
              <a:ext uri="{FF2B5EF4-FFF2-40B4-BE49-F238E27FC236}">
                <a16:creationId xmlns:a16="http://schemas.microsoft.com/office/drawing/2014/main" id="{9D101E98-2236-4269-931C-633AE3C1B6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0" name="Picture 9">
            <a:extLst>
              <a:ext uri="{FF2B5EF4-FFF2-40B4-BE49-F238E27FC236}">
                <a16:creationId xmlns:a16="http://schemas.microsoft.com/office/drawing/2014/main" id="{843CCE52-A926-402A-B82A-25F0112A80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467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 y="4842933"/>
            <a:ext cx="9144000" cy="2038291"/>
          </a:xfrm>
          <a:prstGeom prst="rect">
            <a:avLst/>
          </a:prstGeom>
        </p:spPr>
      </p:pic>
      <p:sp>
        <p:nvSpPr>
          <p:cNvPr id="3" name="Content Placeholder 2"/>
          <p:cNvSpPr>
            <a:spLocks noGrp="1"/>
          </p:cNvSpPr>
          <p:nvPr>
            <p:ph idx="1"/>
          </p:nvPr>
        </p:nvSpPr>
        <p:spPr>
          <a:xfrm>
            <a:off x="1043608" y="1133634"/>
            <a:ext cx="7886700" cy="5688632"/>
          </a:xfrm>
        </p:spPr>
        <p:txBody>
          <a:bodyPr>
            <a:normAutofit/>
          </a:bodyPr>
          <a:lstStyle/>
          <a:p>
            <a:pPr marL="0" indent="0">
              <a:buNone/>
            </a:pPr>
            <a:r>
              <a:rPr lang="en-AU" dirty="0"/>
              <a:t>Players Expectations of your Coaching session</a:t>
            </a:r>
          </a:p>
          <a:p>
            <a:r>
              <a:rPr lang="en-AU" sz="1600" dirty="0"/>
              <a:t>Specific - to the topic </a:t>
            </a:r>
          </a:p>
          <a:p>
            <a:r>
              <a:rPr lang="en-AU" sz="1600" dirty="0"/>
              <a:t>Enthusiastic - which will reflect the coaches manner </a:t>
            </a:r>
          </a:p>
          <a:p>
            <a:r>
              <a:rPr lang="en-AU" sz="1600" dirty="0"/>
              <a:t>High tempo - high involvement of players </a:t>
            </a:r>
          </a:p>
          <a:p>
            <a:r>
              <a:rPr lang="en-AU" sz="1600" dirty="0"/>
              <a:t>Planned - session planners should be completed </a:t>
            </a:r>
          </a:p>
          <a:p>
            <a:r>
              <a:rPr lang="en-AU" sz="1600" dirty="0"/>
              <a:t>Reviewed - to ensure continued development </a:t>
            </a:r>
          </a:p>
          <a:p>
            <a:r>
              <a:rPr lang="en-AU" sz="1600" dirty="0"/>
              <a:t>Match realistic - relevant to the way they play </a:t>
            </a:r>
          </a:p>
          <a:p>
            <a:r>
              <a:rPr lang="en-AU" sz="1600" dirty="0"/>
              <a:t>Challenging - players need to be challenged </a:t>
            </a:r>
          </a:p>
          <a:p>
            <a:r>
              <a:rPr lang="en-AU" sz="1600" dirty="0"/>
              <a:t>Achievable - players need to be successful </a:t>
            </a:r>
          </a:p>
          <a:p>
            <a:r>
              <a:rPr lang="en-AU" sz="1600" dirty="0"/>
              <a:t>Enjoyable - players want to play football </a:t>
            </a:r>
          </a:p>
          <a:p>
            <a:r>
              <a:rPr lang="en-AU" sz="1600" dirty="0"/>
              <a:t>Fair - each player requires your attention </a:t>
            </a:r>
          </a:p>
          <a:p>
            <a:r>
              <a:rPr lang="en-AU" sz="1600" dirty="0"/>
              <a:t>Stimulating - creative sessions </a:t>
            </a:r>
          </a:p>
          <a:p>
            <a:r>
              <a:rPr lang="en-AU" sz="1600" dirty="0"/>
              <a:t>Progressive - logical from technical to skill development </a:t>
            </a:r>
          </a:p>
          <a:p>
            <a:r>
              <a:rPr lang="en-AU" sz="1600" dirty="0"/>
              <a:t>Relevant - to the age group you are working with </a:t>
            </a:r>
          </a:p>
        </p:txBody>
      </p:sp>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3131840" y="462409"/>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prstClr val="white"/>
                </a:solidFill>
              </a:rPr>
              <a:t>Junior Development Plan</a:t>
            </a:r>
          </a:p>
        </p:txBody>
      </p:sp>
      <p:pic>
        <p:nvPicPr>
          <p:cNvPr id="8" name="Picture 7" descr="A close up of a sign&#10;&#10;Description automatically generated">
            <a:extLst>
              <a:ext uri="{FF2B5EF4-FFF2-40B4-BE49-F238E27FC236}">
                <a16:creationId xmlns:a16="http://schemas.microsoft.com/office/drawing/2014/main" id="{A5E67B1C-029D-4314-AEC6-5EE76A07F9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12D0EE23-524D-4AB8-8916-1942C86C01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518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3131840" y="462409"/>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4"/>
          <a:stretch>
            <a:fillRect/>
          </a:stretch>
        </p:blipFill>
        <p:spPr>
          <a:xfrm>
            <a:off x="-364" y="4842933"/>
            <a:ext cx="9144000" cy="2038291"/>
          </a:xfrm>
          <a:prstGeom prst="rect">
            <a:avLst/>
          </a:prstGeom>
        </p:spPr>
      </p:pic>
      <p:sp>
        <p:nvSpPr>
          <p:cNvPr id="9" name="Rectangle 5"/>
          <p:cNvSpPr>
            <a:spLocks noChangeArrowheads="1"/>
          </p:cNvSpPr>
          <p:nvPr/>
        </p:nvSpPr>
        <p:spPr bwMode="auto">
          <a:xfrm>
            <a:off x="1738926" y="4258158"/>
            <a:ext cx="5503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ts val="1075"/>
              </a:spcBef>
            </a:pPr>
            <a:r>
              <a:rPr lang="en-US" altLang="en-US" sz="3200" dirty="0">
                <a:latin typeface="Calibri Bold Italic" panose="020F07020304040A0204" pitchFamily="34" charset="0"/>
                <a:ea typeface="MS PGothic" panose="020B0600070205080204" pitchFamily="34" charset="-128"/>
                <a:sym typeface="Calibri Bold Italic" panose="020F07020304040A0204" pitchFamily="34" charset="0"/>
              </a:rPr>
              <a:t>The Player</a:t>
            </a:r>
          </a:p>
        </p:txBody>
      </p:sp>
      <p:pic>
        <p:nvPicPr>
          <p:cNvPr id="10" name="Picture 9" descr="A close up of a sign&#10;&#10;Description automatically generated">
            <a:extLst>
              <a:ext uri="{FF2B5EF4-FFF2-40B4-BE49-F238E27FC236}">
                <a16:creationId xmlns:a16="http://schemas.microsoft.com/office/drawing/2014/main" id="{136B94C8-697C-49A1-A42C-1454F905AC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1" name="Picture 10" descr="A close up of a sign&#10;&#10;Description automatically generated">
            <a:extLst>
              <a:ext uri="{FF2B5EF4-FFF2-40B4-BE49-F238E27FC236}">
                <a16:creationId xmlns:a16="http://schemas.microsoft.com/office/drawing/2014/main" id="{0B8342DC-2A46-452F-867F-15A0C98B50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880" y="2204864"/>
            <a:ext cx="2244251" cy="1886540"/>
          </a:xfrm>
          <a:prstGeom prst="rect">
            <a:avLst/>
          </a:prstGeom>
        </p:spPr>
      </p:pic>
      <p:pic>
        <p:nvPicPr>
          <p:cNvPr id="12" name="Picture 9">
            <a:extLst>
              <a:ext uri="{FF2B5EF4-FFF2-40B4-BE49-F238E27FC236}">
                <a16:creationId xmlns:a16="http://schemas.microsoft.com/office/drawing/2014/main" id="{F8625B69-91CE-4995-A865-D0E3B669B37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445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5"/>
          <a:stretch>
            <a:fillRect/>
          </a:stretch>
        </p:blipFill>
        <p:spPr>
          <a:xfrm>
            <a:off x="-364" y="4842933"/>
            <a:ext cx="9144000" cy="2038291"/>
          </a:xfrm>
          <a:prstGeom prst="rect">
            <a:avLst/>
          </a:prstGeom>
        </p:spPr>
      </p:pic>
      <p:sp>
        <p:nvSpPr>
          <p:cNvPr id="8" name="CuadroTexto 2"/>
          <p:cNvSpPr txBox="1"/>
          <p:nvPr/>
        </p:nvSpPr>
        <p:spPr>
          <a:xfrm>
            <a:off x="368300" y="1196752"/>
            <a:ext cx="8124405" cy="4801314"/>
          </a:xfrm>
          <a:prstGeom prst="rect">
            <a:avLst/>
          </a:prstGeom>
          <a:noFill/>
        </p:spPr>
        <p:txBody>
          <a:bodyPr wrap="square" rtlCol="0">
            <a:spAutoFit/>
          </a:bodyPr>
          <a:lstStyle/>
          <a:p>
            <a:pPr marL="285750" indent="-285750">
              <a:buBlip>
                <a:blip r:embed="rId6"/>
              </a:buBlip>
            </a:pPr>
            <a:endParaRPr lang="en-AU" sz="1600" dirty="0"/>
          </a:p>
          <a:p>
            <a:pPr marL="285750" indent="-285750">
              <a:buFont typeface="Arial" panose="020B0604020202020204" pitchFamily="34" charset="0"/>
              <a:buChar char="•"/>
            </a:pPr>
            <a:r>
              <a:rPr lang="en-AU" sz="1600" dirty="0"/>
              <a:t>The Football player are developed in accordance with the core player development elements of, </a:t>
            </a:r>
          </a:p>
          <a:p>
            <a:pPr marL="285750" indent="-285750">
              <a:buFont typeface="Arial" panose="020B0604020202020204" pitchFamily="34" charset="0"/>
              <a:buChar char="•"/>
            </a:pPr>
            <a:endParaRPr lang="en-AU" sz="1600" dirty="0"/>
          </a:p>
          <a:p>
            <a:pPr marL="1200150" lvl="2" indent="-285750">
              <a:buFont typeface="Arial" panose="020B0604020202020204" pitchFamily="34" charset="0"/>
              <a:buChar char="•"/>
            </a:pPr>
            <a:r>
              <a:rPr lang="en-AU" sz="1600" b="1" dirty="0"/>
              <a:t>Perception  (See)</a:t>
            </a:r>
          </a:p>
          <a:p>
            <a:pPr marL="1200150" lvl="2" indent="-285750">
              <a:buFont typeface="Arial" panose="020B0604020202020204" pitchFamily="34" charset="0"/>
              <a:buChar char="•"/>
            </a:pPr>
            <a:r>
              <a:rPr lang="en-AU" sz="1600" b="1" dirty="0"/>
              <a:t>Decision  (Think)</a:t>
            </a:r>
          </a:p>
          <a:p>
            <a:pPr marL="1200150" lvl="2" indent="-285750">
              <a:buFont typeface="Arial" panose="020B0604020202020204" pitchFamily="34" charset="0"/>
              <a:buChar char="•"/>
            </a:pPr>
            <a:r>
              <a:rPr lang="en-AU" sz="1600" b="1" dirty="0"/>
              <a:t>Execution (Do)</a:t>
            </a:r>
          </a:p>
          <a:p>
            <a:pPr marL="1200150" lvl="2" indent="-285750">
              <a:buFont typeface="Arial" panose="020B0604020202020204" pitchFamily="34" charset="0"/>
              <a:buChar char="•"/>
            </a:pPr>
            <a:endParaRPr lang="en-AU" dirty="0">
              <a:latin typeface="Bebas Neue" panose="020B0606020202050201"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AU" sz="1600" dirty="0"/>
              <a:t>These 3 core development elements also form the bases for the technical competencies that allow the players to be able to play within the FFA philosophy</a:t>
            </a:r>
          </a:p>
          <a:p>
            <a:pPr marL="742950" lvl="1"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Creating Structure by producing players that have the technical characteristics to play a ‘Creative, possession based’ style of football</a:t>
            </a:r>
          </a:p>
          <a:p>
            <a:pPr marL="742950" lvl="1"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The playing philosophy of ‘ Creative, possession based ’ football means a style of play that aims to break down opposition defences through a style of football that is free flowing</a:t>
            </a:r>
          </a:p>
          <a:p>
            <a:pPr marL="742950" lvl="1" indent="-285750">
              <a:buFont typeface="Arial" panose="020B0604020202020204" pitchFamily="34" charset="0"/>
              <a:buChar char="•"/>
            </a:pPr>
            <a:endParaRPr lang="en-AU" sz="1600" dirty="0"/>
          </a:p>
          <a:p>
            <a:pPr marL="742950" lvl="1" indent="-285750">
              <a:buFont typeface="Wingdings" charset="2"/>
              <a:buChar char="v"/>
            </a:pPr>
            <a:endParaRPr lang="en-AU" sz="1600" dirty="0"/>
          </a:p>
          <a:p>
            <a:pPr marL="742950" lvl="1" indent="-285750">
              <a:buFont typeface="Wingdings" charset="2"/>
              <a:buChar char="v"/>
            </a:pPr>
            <a:endParaRPr lang="es-MX" sz="1600" dirty="0">
              <a:latin typeface="Bebas Neue" panose="020B0606020202050201" pitchFamily="34" charset="0"/>
              <a:ea typeface="Segoe UI" panose="020B0502040204020203" pitchFamily="34" charset="0"/>
              <a:cs typeface="Segoe UI" panose="020B0502040204020203" pitchFamily="34" charset="0"/>
            </a:endParaRPr>
          </a:p>
        </p:txBody>
      </p:sp>
      <p:pic>
        <p:nvPicPr>
          <p:cNvPr id="9" name="Picture 8" descr="A close up of a sign&#10;&#10;Description automatically generated">
            <a:extLst>
              <a:ext uri="{FF2B5EF4-FFF2-40B4-BE49-F238E27FC236}">
                <a16:creationId xmlns:a16="http://schemas.microsoft.com/office/drawing/2014/main" id="{92B15F4A-9A9C-4F8C-87F2-85640A24AC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spTree>
    <p:extLst>
      <p:ext uri="{BB962C8B-B14F-4D97-AF65-F5344CB8AC3E}">
        <p14:creationId xmlns:p14="http://schemas.microsoft.com/office/powerpoint/2010/main" val="128628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A9A9A9"/>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7" end="7"/>
                                            </p:txEl>
                                          </p:spTgt>
                                        </p:tgtEl>
                                        <p:attrNameLst>
                                          <p:attrName>ppt_c</p:attrName>
                                        </p:attrNameLst>
                                      </p:cBhvr>
                                      <p:to>
                                        <a:srgbClr val="A9A9A9"/>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9" end="9"/>
                                            </p:txEl>
                                          </p:spTgt>
                                        </p:tgtEl>
                                        <p:attrNameLst>
                                          <p:attrName>ppt_c</p:attrName>
                                        </p:attrNameLst>
                                      </p:cBhvr>
                                      <p:to>
                                        <a:srgbClr val="A9A9A9"/>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1" end="11"/>
                                            </p:txEl>
                                          </p:spTgt>
                                        </p:tgtEl>
                                        <p:attrNameLst>
                                          <p:attrName>ppt_c</p:attrName>
                                        </p:attrNameLst>
                                      </p:cBhvr>
                                      <p:to>
                                        <a:srgbClr val="A9A9A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5"/>
          <a:stretch>
            <a:fillRect/>
          </a:stretch>
        </p:blipFill>
        <p:spPr>
          <a:xfrm>
            <a:off x="-364" y="4842933"/>
            <a:ext cx="9144000" cy="2038291"/>
          </a:xfrm>
          <a:prstGeom prst="rect">
            <a:avLst/>
          </a:prstGeom>
        </p:spPr>
      </p:pic>
      <p:sp>
        <p:nvSpPr>
          <p:cNvPr id="9" name="Content Placeholder 2"/>
          <p:cNvSpPr txBox="1">
            <a:spLocks/>
          </p:cNvSpPr>
          <p:nvPr/>
        </p:nvSpPr>
        <p:spPr>
          <a:xfrm>
            <a:off x="612090" y="1600383"/>
            <a:ext cx="7920880" cy="333281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Blip>
                <a:blip r:embed="rId6"/>
              </a:buBlip>
            </a:pPr>
            <a:endParaRPr lang="en-AU" sz="1600" dirty="0"/>
          </a:p>
          <a:p>
            <a:pPr>
              <a:buClr>
                <a:schemeClr val="tx1"/>
              </a:buClr>
            </a:pPr>
            <a:r>
              <a:rPr lang="en-AU" sz="1600" dirty="0"/>
              <a:t>We must teach our young players to establish in their minds what to do with the ball before they receive it not after </a:t>
            </a:r>
            <a:r>
              <a:rPr lang="en-AU" sz="1600" b="1" dirty="0"/>
              <a:t>(Perception) </a:t>
            </a:r>
            <a:r>
              <a:rPr lang="en-AU" sz="1600" dirty="0"/>
              <a:t>know before you receive.</a:t>
            </a:r>
          </a:p>
          <a:p>
            <a:pPr>
              <a:buClr>
                <a:schemeClr val="tx1"/>
              </a:buClr>
            </a:pPr>
            <a:r>
              <a:rPr lang="en-AU" sz="1600" dirty="0"/>
              <a:t>Game awareness of what is around you at all times to improve first touch and to encourage accurate and creative decisions </a:t>
            </a:r>
            <a:r>
              <a:rPr lang="en-AU" sz="1600" b="1" dirty="0"/>
              <a:t>(Under pressure-Control-Decision) .</a:t>
            </a:r>
          </a:p>
          <a:p>
            <a:pPr>
              <a:buClr>
                <a:schemeClr val="tx1"/>
              </a:buClr>
            </a:pPr>
            <a:r>
              <a:rPr lang="en-AU" sz="1600" b="1" dirty="0"/>
              <a:t>(Execute)(Play) </a:t>
            </a:r>
            <a:r>
              <a:rPr lang="en-AU" sz="1600" dirty="0"/>
              <a:t>what skill decision will you make base on the </a:t>
            </a:r>
            <a:r>
              <a:rPr lang="en-AU" sz="1600" b="1" dirty="0"/>
              <a:t>(4 core skills)</a:t>
            </a:r>
          </a:p>
          <a:p>
            <a:pPr>
              <a:buClr>
                <a:schemeClr val="tx1"/>
              </a:buClr>
            </a:pPr>
            <a:r>
              <a:rPr lang="en-AU" sz="1600" dirty="0"/>
              <a:t>As coaches  we must teach our young players to establish in their minds what to do with the ball BEFORE they receive it not AFTER</a:t>
            </a:r>
          </a:p>
          <a:p>
            <a:pPr>
              <a:buClr>
                <a:schemeClr val="tx1"/>
              </a:buClr>
            </a:pPr>
            <a:r>
              <a:rPr lang="en-AU" sz="1600" dirty="0"/>
              <a:t>At every instant, players must have the ability to look beyond the ball, maintaining an AWARENESS of their team mates and opposing players</a:t>
            </a:r>
          </a:p>
          <a:p>
            <a:pPr>
              <a:buClr>
                <a:schemeClr val="tx1"/>
              </a:buClr>
            </a:pPr>
            <a:r>
              <a:rPr lang="en-AU" sz="1600" dirty="0"/>
              <a:t>The Development of creative possession based football style is the uncompromising belief that this is the FGC way, </a:t>
            </a:r>
          </a:p>
        </p:txBody>
      </p:sp>
      <p:pic>
        <p:nvPicPr>
          <p:cNvPr id="8" name="Picture 7" descr="A close up of a sign&#10;&#10;Description automatically generated">
            <a:extLst>
              <a:ext uri="{FF2B5EF4-FFF2-40B4-BE49-F238E27FC236}">
                <a16:creationId xmlns:a16="http://schemas.microsoft.com/office/drawing/2014/main" id="{90A7EC44-D8EB-4ACF-9A85-AFEC0E5C14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spTree>
    <p:extLst>
      <p:ext uri="{BB962C8B-B14F-4D97-AF65-F5344CB8AC3E}">
        <p14:creationId xmlns:p14="http://schemas.microsoft.com/office/powerpoint/2010/main" val="2207493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64" y="4842933"/>
            <a:ext cx="9144000" cy="2038291"/>
          </a:xfrm>
          <a:prstGeom prst="rect">
            <a:avLst/>
          </a:prstGeom>
        </p:spPr>
      </p:pic>
      <p:sp>
        <p:nvSpPr>
          <p:cNvPr id="15" name="Title 11"/>
          <p:cNvSpPr txBox="1">
            <a:spLocks/>
          </p:cNvSpPr>
          <p:nvPr/>
        </p:nvSpPr>
        <p:spPr>
          <a:xfrm>
            <a:off x="353430" y="1175987"/>
            <a:ext cx="5024113" cy="417057"/>
          </a:xfrm>
          <a:prstGeom prst="rect">
            <a:avLst/>
          </a:prstGeom>
        </p:spPr>
        <p:txBody>
          <a:bodyPr vert="horz" wrap="square"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b="1" dirty="0">
              <a:latin typeface="Playfair Display" panose="00000500000000000000" pitchFamily="50" charset="0"/>
              <a:ea typeface="Roboto" panose="02000000000000000000" pitchFamily="2" charset="0"/>
              <a:cs typeface="Times New Roman" panose="02020603050405020304" pitchFamily="18" charset="0"/>
            </a:endParaRPr>
          </a:p>
        </p:txBody>
      </p:sp>
      <p:sp>
        <p:nvSpPr>
          <p:cNvPr id="13" name="Title 12"/>
          <p:cNvSpPr>
            <a:spLocks noGrp="1"/>
          </p:cNvSpPr>
          <p:nvPr>
            <p:ph type="title"/>
          </p:nvPr>
        </p:nvSpPr>
        <p:spPr>
          <a:xfrm>
            <a:off x="962246" y="491063"/>
            <a:ext cx="7219508" cy="432681"/>
          </a:xfrm>
        </p:spPr>
        <p:txBody>
          <a:bodyPr>
            <a:noAutofit/>
          </a:bodyPr>
          <a:lstStyle/>
          <a:p>
            <a:r>
              <a:rPr lang="en-US" sz="2800" dirty="0">
                <a:solidFill>
                  <a:srgbClr val="FFFF00"/>
                </a:solidFill>
                <a:ea typeface="Roboto" panose="02000000000000000000" pitchFamily="2" charset="0"/>
                <a:cs typeface="Times New Roman" panose="02020603050405020304" pitchFamily="18" charset="0"/>
              </a:rPr>
              <a:t>THE FGC PLAYER</a:t>
            </a:r>
            <a:endParaRPr lang="en-US" sz="2800" dirty="0">
              <a:solidFill>
                <a:srgbClr val="FFFF00"/>
              </a:solidFill>
            </a:endParaRPr>
          </a:p>
        </p:txBody>
      </p:sp>
      <p:sp>
        <p:nvSpPr>
          <p:cNvPr id="8" name="Content Placeholder 7"/>
          <p:cNvSpPr>
            <a:spLocks noGrp="1"/>
          </p:cNvSpPr>
          <p:nvPr>
            <p:ph idx="1"/>
          </p:nvPr>
        </p:nvSpPr>
        <p:spPr>
          <a:xfrm>
            <a:off x="1115616" y="1132343"/>
            <a:ext cx="6328905" cy="5176749"/>
          </a:xfrm>
        </p:spPr>
        <p:txBody>
          <a:bodyPr numCol="1">
            <a:normAutofit/>
          </a:bodyPr>
          <a:lstStyle/>
          <a:p>
            <a:pPr marL="274320" lvl="0" indent="-274320" algn="l" defTabSz="914400">
              <a:lnSpc>
                <a:spcPct val="80000"/>
              </a:lnSpc>
              <a:spcBef>
                <a:spcPts val="600"/>
              </a:spcBef>
              <a:buClr>
                <a:srgbClr val="FE8637"/>
              </a:buClr>
              <a:buSzPct val="70000"/>
              <a:buFont typeface="Wingdings"/>
              <a:buChar char=""/>
            </a:pPr>
            <a:endParaRPr lang="en-US" sz="1800" dirty="0">
              <a:solidFill>
                <a:srgbClr val="777C84">
                  <a:lumMod val="50000"/>
                </a:srgbClr>
              </a:solidFill>
              <a:latin typeface="Arial" pitchFamily="34" charset="0"/>
              <a:cs typeface="Arial" pitchFamily="34" charset="0"/>
            </a:endParaRPr>
          </a:p>
          <a:p>
            <a:pPr algn="l" defTabSz="914400">
              <a:lnSpc>
                <a:spcPct val="100000"/>
              </a:lnSpc>
              <a:spcBef>
                <a:spcPts val="600"/>
              </a:spcBef>
              <a:buClr>
                <a:schemeClr val="tx1"/>
              </a:buClr>
              <a:buSzPct val="130000"/>
            </a:pPr>
            <a:r>
              <a:rPr lang="en-US" sz="1800" dirty="0">
                <a:cs typeface="Arial" pitchFamily="34" charset="0"/>
              </a:rPr>
              <a:t>Respectful</a:t>
            </a:r>
          </a:p>
          <a:p>
            <a:pPr algn="l" defTabSz="914400">
              <a:lnSpc>
                <a:spcPct val="100000"/>
              </a:lnSpc>
              <a:spcBef>
                <a:spcPts val="600"/>
              </a:spcBef>
              <a:buClr>
                <a:schemeClr val="tx1"/>
              </a:buClr>
              <a:buSzPct val="130000"/>
            </a:pPr>
            <a:r>
              <a:rPr lang="en-US" sz="1800" dirty="0">
                <a:cs typeface="Arial" pitchFamily="34" charset="0"/>
              </a:rPr>
              <a:t>High level of technical ability</a:t>
            </a:r>
          </a:p>
          <a:p>
            <a:pPr algn="l" defTabSz="914400">
              <a:lnSpc>
                <a:spcPct val="100000"/>
              </a:lnSpc>
              <a:spcBef>
                <a:spcPts val="600"/>
              </a:spcBef>
              <a:buClr>
                <a:schemeClr val="tx1"/>
              </a:buClr>
              <a:buSzPct val="130000"/>
            </a:pPr>
            <a:r>
              <a:rPr lang="en-US" sz="1800" dirty="0">
                <a:cs typeface="Arial" pitchFamily="34" charset="0"/>
              </a:rPr>
              <a:t>Tactically aware</a:t>
            </a:r>
          </a:p>
          <a:p>
            <a:pPr algn="l" defTabSz="914400">
              <a:lnSpc>
                <a:spcPct val="100000"/>
              </a:lnSpc>
              <a:spcBef>
                <a:spcPts val="600"/>
              </a:spcBef>
              <a:buClr>
                <a:schemeClr val="tx1"/>
              </a:buClr>
              <a:buSzPct val="130000"/>
            </a:pPr>
            <a:r>
              <a:rPr lang="en-US" sz="1800" dirty="0">
                <a:cs typeface="Arial" pitchFamily="34" charset="0"/>
              </a:rPr>
              <a:t>Professional &amp; Disciplined on and off the park</a:t>
            </a:r>
          </a:p>
          <a:p>
            <a:pPr algn="l" defTabSz="914400">
              <a:lnSpc>
                <a:spcPct val="100000"/>
              </a:lnSpc>
              <a:spcBef>
                <a:spcPts val="600"/>
              </a:spcBef>
              <a:buClr>
                <a:schemeClr val="tx1"/>
              </a:buClr>
              <a:buSzPct val="130000"/>
            </a:pPr>
            <a:r>
              <a:rPr lang="en-US" sz="1800" dirty="0">
                <a:cs typeface="Arial" pitchFamily="34" charset="0"/>
              </a:rPr>
              <a:t>Always striving to improve</a:t>
            </a:r>
          </a:p>
          <a:p>
            <a:pPr algn="l" defTabSz="914400">
              <a:lnSpc>
                <a:spcPct val="100000"/>
              </a:lnSpc>
              <a:spcBef>
                <a:spcPts val="600"/>
              </a:spcBef>
              <a:buClr>
                <a:schemeClr val="tx1"/>
              </a:buClr>
              <a:buSzPct val="130000"/>
            </a:pPr>
            <a:r>
              <a:rPr lang="en-US" sz="1800" dirty="0">
                <a:cs typeface="Arial" pitchFamily="34" charset="0"/>
              </a:rPr>
              <a:t>Strong self-belief in your own ability</a:t>
            </a:r>
          </a:p>
          <a:p>
            <a:pPr algn="l" defTabSz="914400">
              <a:lnSpc>
                <a:spcPct val="100000"/>
              </a:lnSpc>
              <a:spcBef>
                <a:spcPts val="600"/>
              </a:spcBef>
              <a:buClr>
                <a:schemeClr val="tx1"/>
              </a:buClr>
              <a:buSzPct val="130000"/>
            </a:pPr>
            <a:r>
              <a:rPr lang="en-US" sz="1800" dirty="0">
                <a:cs typeface="Arial" pitchFamily="34" charset="0"/>
              </a:rPr>
              <a:t>Good team &amp; Club person</a:t>
            </a:r>
          </a:p>
          <a:p>
            <a:pPr algn="l" defTabSz="914400">
              <a:lnSpc>
                <a:spcPct val="100000"/>
              </a:lnSpc>
              <a:spcBef>
                <a:spcPts val="600"/>
              </a:spcBef>
              <a:buClr>
                <a:schemeClr val="tx1"/>
              </a:buClr>
              <a:buSzPct val="130000"/>
            </a:pPr>
            <a:r>
              <a:rPr lang="en-US" sz="1800" dirty="0">
                <a:cs typeface="Arial" pitchFamily="34" charset="0"/>
              </a:rPr>
              <a:t>Strong work ethics on and off the park</a:t>
            </a:r>
          </a:p>
          <a:p>
            <a:pPr algn="l" defTabSz="914400">
              <a:lnSpc>
                <a:spcPct val="100000"/>
              </a:lnSpc>
              <a:spcBef>
                <a:spcPts val="600"/>
              </a:spcBef>
              <a:buClr>
                <a:schemeClr val="tx1"/>
              </a:buClr>
              <a:buSzPct val="130000"/>
            </a:pPr>
            <a:r>
              <a:rPr lang="en-US" sz="1800" dirty="0">
                <a:cs typeface="Arial" pitchFamily="34" charset="0"/>
              </a:rPr>
              <a:t>Every player is a leader (Inspire each other)</a:t>
            </a:r>
          </a:p>
          <a:p>
            <a:pPr algn="l" defTabSz="914400">
              <a:lnSpc>
                <a:spcPct val="100000"/>
              </a:lnSpc>
              <a:spcBef>
                <a:spcPts val="600"/>
              </a:spcBef>
              <a:buClr>
                <a:schemeClr val="tx1"/>
              </a:buClr>
              <a:buSzPct val="130000"/>
            </a:pPr>
            <a:r>
              <a:rPr lang="en-US" sz="1800" dirty="0">
                <a:cs typeface="Arial" pitchFamily="34" charset="0"/>
              </a:rPr>
              <a:t>Positive outlook with a winning attitude</a:t>
            </a:r>
          </a:p>
          <a:p>
            <a:pPr algn="l" defTabSz="914400">
              <a:lnSpc>
                <a:spcPct val="100000"/>
              </a:lnSpc>
              <a:spcBef>
                <a:spcPts val="600"/>
              </a:spcBef>
              <a:buClr>
                <a:schemeClr val="tx1"/>
              </a:buClr>
              <a:buSzPct val="130000"/>
            </a:pPr>
            <a:r>
              <a:rPr lang="en-US" sz="1800" dirty="0">
                <a:cs typeface="Arial" pitchFamily="34" charset="0"/>
              </a:rPr>
              <a:t>Positive outlook at defeat (It is a learning lesson in football)</a:t>
            </a:r>
          </a:p>
          <a:p>
            <a:pPr algn="l" defTabSz="914400">
              <a:lnSpc>
                <a:spcPct val="100000"/>
              </a:lnSpc>
              <a:spcBef>
                <a:spcPts val="600"/>
              </a:spcBef>
              <a:buClr>
                <a:schemeClr val="tx1"/>
              </a:buClr>
              <a:buSzPct val="130000"/>
            </a:pPr>
            <a:r>
              <a:rPr lang="en-US" sz="1800" dirty="0">
                <a:cs typeface="Arial" pitchFamily="34" charset="0"/>
              </a:rPr>
              <a:t>Well presented (self pride)</a:t>
            </a:r>
          </a:p>
          <a:p>
            <a:pPr algn="l" defTabSz="914400">
              <a:lnSpc>
                <a:spcPct val="100000"/>
              </a:lnSpc>
              <a:spcBef>
                <a:spcPts val="600"/>
              </a:spcBef>
              <a:buClr>
                <a:schemeClr val="tx1"/>
              </a:buClr>
              <a:buSzPct val="130000"/>
            </a:pPr>
            <a:r>
              <a:rPr lang="en-US" sz="1800" dirty="0">
                <a:cs typeface="Arial" pitchFamily="34" charset="0"/>
              </a:rPr>
              <a:t>Loyal – “this is your club for life”</a:t>
            </a:r>
          </a:p>
          <a:p>
            <a:endParaRPr lang="en-US" dirty="0"/>
          </a:p>
        </p:txBody>
      </p:sp>
      <p:sp>
        <p:nvSpPr>
          <p:cNvPr id="3" name="Slide Number Placeholder 2"/>
          <p:cNvSpPr>
            <a:spLocks noGrp="1"/>
          </p:cNvSpPr>
          <p:nvPr>
            <p:ph type="sldNum" sz="quarter" idx="10"/>
          </p:nvPr>
        </p:nvSpPr>
        <p:spPr/>
        <p:txBody>
          <a:bodyPr/>
          <a:lstStyle/>
          <a:p>
            <a:pPr>
              <a:lnSpc>
                <a:spcPct val="90000"/>
              </a:lnSpc>
              <a:spcBef>
                <a:spcPct val="0"/>
              </a:spcBef>
            </a:pPr>
            <a:fld id="{219001E7-44B7-41BC-93FC-562CB9664D4C}" type="slidenum">
              <a:rPr lang="en-US" smtClean="0"/>
              <a:pPr>
                <a:lnSpc>
                  <a:spcPct val="90000"/>
                </a:lnSpc>
                <a:spcBef>
                  <a:spcPct val="0"/>
                </a:spcBef>
              </a:pPr>
              <a:t>28</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8058" y="230272"/>
            <a:ext cx="721784" cy="914559"/>
          </a:xfrm>
          <a:prstGeom prst="rect">
            <a:avLst/>
          </a:prstGeom>
        </p:spPr>
      </p:pic>
      <p:pic>
        <p:nvPicPr>
          <p:cNvPr id="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
          <p:cNvSpPr txBox="1">
            <a:spLocks noChangeArrowheads="1"/>
          </p:cNvSpPr>
          <p:nvPr/>
        </p:nvSpPr>
        <p:spPr bwMode="auto">
          <a:xfrm>
            <a:off x="2757677" y="323168"/>
            <a:ext cx="36279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AU" altLang="en-US" dirty="0">
                <a:solidFill>
                  <a:schemeClr val="bg1"/>
                </a:solidFill>
              </a:rPr>
              <a:t>Junior Development Plan</a:t>
            </a:r>
          </a:p>
          <a:p>
            <a:pPr algn="ctr"/>
            <a:r>
              <a:rPr lang="en-AU" altLang="en-US" dirty="0">
                <a:solidFill>
                  <a:schemeClr val="bg1"/>
                </a:solidFill>
              </a:rPr>
              <a:t> The Player</a:t>
            </a:r>
          </a:p>
        </p:txBody>
      </p:sp>
      <p:pic>
        <p:nvPicPr>
          <p:cNvPr id="12" name="Picture 11" descr="A close up of a sign&#10;&#10;Description automatically generated">
            <a:extLst>
              <a:ext uri="{FF2B5EF4-FFF2-40B4-BE49-F238E27FC236}">
                <a16:creationId xmlns:a16="http://schemas.microsoft.com/office/drawing/2014/main" id="{B7C90781-D735-473F-9C2B-B90B7126C4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4" name="Picture 9">
            <a:extLst>
              <a:ext uri="{FF2B5EF4-FFF2-40B4-BE49-F238E27FC236}">
                <a16:creationId xmlns:a16="http://schemas.microsoft.com/office/drawing/2014/main" id="{C2E65AE1-DBD2-4713-A03A-B530DEFC5FF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4875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3131840" y="462409"/>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4"/>
          <a:stretch>
            <a:fillRect/>
          </a:stretch>
        </p:blipFill>
        <p:spPr>
          <a:xfrm>
            <a:off x="-364" y="4842933"/>
            <a:ext cx="9144000" cy="2038291"/>
          </a:xfrm>
          <a:prstGeom prst="rect">
            <a:avLst/>
          </a:prstGeom>
        </p:spPr>
      </p:pic>
      <p:sp>
        <p:nvSpPr>
          <p:cNvPr id="9" name="Rectangle 5"/>
          <p:cNvSpPr>
            <a:spLocks noChangeArrowheads="1"/>
          </p:cNvSpPr>
          <p:nvPr/>
        </p:nvSpPr>
        <p:spPr bwMode="auto">
          <a:xfrm>
            <a:off x="1738926" y="4258158"/>
            <a:ext cx="5503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ts val="1075"/>
              </a:spcBef>
            </a:pPr>
            <a:r>
              <a:rPr lang="en-US" altLang="en-US" sz="3200" dirty="0">
                <a:latin typeface="Calibri Bold Italic" panose="020F07020304040A0204" pitchFamily="34" charset="0"/>
                <a:ea typeface="MS PGothic" panose="020B0600070205080204" pitchFamily="34" charset="-128"/>
                <a:sym typeface="Calibri Bold Italic" panose="020F07020304040A0204" pitchFamily="34" charset="0"/>
              </a:rPr>
              <a:t>The Future Player</a:t>
            </a:r>
          </a:p>
        </p:txBody>
      </p:sp>
      <p:pic>
        <p:nvPicPr>
          <p:cNvPr id="10" name="Picture 9" descr="A close up of a sign&#10;&#10;Description automatically generated">
            <a:extLst>
              <a:ext uri="{FF2B5EF4-FFF2-40B4-BE49-F238E27FC236}">
                <a16:creationId xmlns:a16="http://schemas.microsoft.com/office/drawing/2014/main" id="{4755FEFE-9F47-4F20-BFF0-478F0FDA3D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1" name="Picture 10" descr="A close up of a sign&#10;&#10;Description automatically generated">
            <a:extLst>
              <a:ext uri="{FF2B5EF4-FFF2-40B4-BE49-F238E27FC236}">
                <a16:creationId xmlns:a16="http://schemas.microsoft.com/office/drawing/2014/main" id="{88C66EC2-9D18-4479-AED8-8C256A19D5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880" y="2204864"/>
            <a:ext cx="2244251" cy="1886540"/>
          </a:xfrm>
          <a:prstGeom prst="rect">
            <a:avLst/>
          </a:prstGeom>
        </p:spPr>
      </p:pic>
      <p:pic>
        <p:nvPicPr>
          <p:cNvPr id="12" name="Picture 9">
            <a:extLst>
              <a:ext uri="{FF2B5EF4-FFF2-40B4-BE49-F238E27FC236}">
                <a16:creationId xmlns:a16="http://schemas.microsoft.com/office/drawing/2014/main" id="{BD86521F-56DE-4D8A-9B1D-B97CB551D37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2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686800" cy="838200"/>
          </a:xfrm>
        </p:spPr>
        <p:txBody>
          <a:bodyPr>
            <a:noAutofit/>
          </a:bodyPr>
          <a:lstStyle/>
          <a:p>
            <a:pPr algn="ctr"/>
            <a:r>
              <a:rPr lang="en-AU" sz="2800" dirty="0">
                <a:solidFill>
                  <a:schemeClr val="accent1"/>
                </a:solidFill>
                <a:latin typeface="Franklin Gothic Medium Cond" pitchFamily="34" charset="0"/>
                <a:cs typeface="Arial" pitchFamily="34" charset="0"/>
              </a:rPr>
              <a:t>FGC</a:t>
            </a:r>
            <a:br>
              <a:rPr lang="en-AU" sz="2800" dirty="0">
                <a:solidFill>
                  <a:schemeClr val="accent1"/>
                </a:solidFill>
                <a:latin typeface="Franklin Gothic Medium Cond" pitchFamily="34" charset="0"/>
                <a:cs typeface="Arial" pitchFamily="34" charset="0"/>
              </a:rPr>
            </a:br>
            <a:r>
              <a:rPr lang="en-AU" sz="2800" dirty="0">
                <a:solidFill>
                  <a:schemeClr val="accent1"/>
                </a:solidFill>
                <a:latin typeface="Franklin Gothic Medium Cond" pitchFamily="34" charset="0"/>
                <a:cs typeface="Arial" pitchFamily="34" charset="0"/>
              </a:rPr>
              <a:t> </a:t>
            </a:r>
            <a:r>
              <a:rPr lang="en-AU" sz="2800" dirty="0">
                <a:solidFill>
                  <a:schemeClr val="accent1"/>
                </a:solidFill>
                <a:latin typeface="Calibri" pitchFamily="34" charset="0"/>
                <a:cs typeface="Calibri" pitchFamily="34" charset="0"/>
              </a:rPr>
              <a:t>Football Philosophy</a:t>
            </a:r>
          </a:p>
        </p:txBody>
      </p:sp>
      <p:sp>
        <p:nvSpPr>
          <p:cNvPr id="3" name="Content Placeholder 2"/>
          <p:cNvSpPr>
            <a:spLocks noGrp="1"/>
          </p:cNvSpPr>
          <p:nvPr>
            <p:ph idx="1"/>
          </p:nvPr>
        </p:nvSpPr>
        <p:spPr>
          <a:xfrm>
            <a:off x="457200" y="1600202"/>
            <a:ext cx="8229600" cy="5114947"/>
          </a:xfrm>
        </p:spPr>
        <p:txBody>
          <a:bodyPr>
            <a:normAutofit/>
          </a:bodyPr>
          <a:lstStyle/>
          <a:p>
            <a:pPr algn="ctr">
              <a:buNone/>
            </a:pPr>
            <a:r>
              <a:rPr lang="en-AU" sz="1800" b="1" i="1" dirty="0">
                <a:latin typeface="Calibri" pitchFamily="34" charset="0"/>
                <a:cs typeface="Calibri" pitchFamily="34" charset="0"/>
              </a:rPr>
              <a:t>The Mudgee JDP</a:t>
            </a:r>
          </a:p>
          <a:p>
            <a:pPr algn="ctr">
              <a:buNone/>
            </a:pPr>
            <a:r>
              <a:rPr lang="en-AU" sz="1800" b="1" i="1" dirty="0">
                <a:latin typeface="Calibri" pitchFamily="34" charset="0"/>
                <a:cs typeface="Calibri" pitchFamily="34" charset="0"/>
              </a:rPr>
              <a:t>Road Map for Development</a:t>
            </a:r>
          </a:p>
          <a:p>
            <a:pPr>
              <a:buNone/>
            </a:pPr>
            <a:r>
              <a:rPr lang="en-AU" sz="1800" i="1" dirty="0">
                <a:latin typeface="Calibri" pitchFamily="34" charset="0"/>
                <a:cs typeface="Calibri" pitchFamily="34" charset="0"/>
              </a:rPr>
              <a:t> </a:t>
            </a:r>
          </a:p>
          <a:p>
            <a:r>
              <a:rPr lang="en-AU" sz="1600" dirty="0">
                <a:latin typeface="Calibri" pitchFamily="34" charset="0"/>
                <a:cs typeface="Calibri" pitchFamily="34" charset="0"/>
              </a:rPr>
              <a:t>The </a:t>
            </a:r>
            <a:r>
              <a:rPr lang="en-AU" sz="1600" b="1" i="1" dirty="0">
                <a:solidFill>
                  <a:schemeClr val="accent2"/>
                </a:solidFill>
                <a:latin typeface="Calibri" pitchFamily="34" charset="0"/>
                <a:cs typeface="Calibri" pitchFamily="34" charset="0"/>
              </a:rPr>
              <a:t>Mudgee JDP</a:t>
            </a:r>
            <a:r>
              <a:rPr lang="en-AU" sz="1600" dirty="0">
                <a:solidFill>
                  <a:schemeClr val="accent2"/>
                </a:solidFill>
                <a:latin typeface="Calibri" pitchFamily="34" charset="0"/>
                <a:cs typeface="Calibri" pitchFamily="34" charset="0"/>
              </a:rPr>
              <a:t>  </a:t>
            </a:r>
            <a:r>
              <a:rPr lang="en-AU" sz="1600" dirty="0">
                <a:latin typeface="Calibri" pitchFamily="34" charset="0"/>
                <a:cs typeface="Calibri" pitchFamily="34" charset="0"/>
              </a:rPr>
              <a:t>is designed to provide junior football administrators, board members, and coaches with a simple and clear player development road map. Successful junior football organizations work from a central vision and philosophy that is supported by an engaged club administration, educated coaching staff, and a professional player development model.</a:t>
            </a:r>
          </a:p>
          <a:p>
            <a:endParaRPr lang="en-AU" sz="1600" dirty="0">
              <a:latin typeface="Calibri" pitchFamily="34" charset="0"/>
              <a:cs typeface="Calibri" pitchFamily="34" charset="0"/>
            </a:endParaRPr>
          </a:p>
          <a:p>
            <a:r>
              <a:rPr lang="en-AU" sz="1600" b="1" dirty="0">
                <a:latin typeface="Calibri" pitchFamily="34" charset="0"/>
                <a:cs typeface="Calibri" pitchFamily="34" charset="0"/>
              </a:rPr>
              <a:t>The</a:t>
            </a:r>
            <a:r>
              <a:rPr lang="en-AU" sz="1600" b="1" dirty="0">
                <a:solidFill>
                  <a:schemeClr val="accent2"/>
                </a:solidFill>
                <a:latin typeface="Calibri" pitchFamily="34" charset="0"/>
                <a:cs typeface="Calibri" pitchFamily="34" charset="0"/>
              </a:rPr>
              <a:t> Club </a:t>
            </a:r>
            <a:r>
              <a:rPr lang="en-AU" sz="1600" dirty="0">
                <a:latin typeface="Calibri" pitchFamily="34" charset="0"/>
                <a:cs typeface="Calibri" pitchFamily="34" charset="0"/>
              </a:rPr>
              <a:t>plays an important role in the day-to-day development of all players. A player centred development philosophy will foster positive first experiences within the game. This leads to inspired players who have a passion for learning and will ultimately fall in love with the game. This philosophy combined with a well-structured coaching plan and organizational goals will create a platform for continual long term success. The </a:t>
            </a:r>
            <a:r>
              <a:rPr lang="en-AU" sz="1600" b="1" i="1" dirty="0">
                <a:latin typeface="Calibri" pitchFamily="34" charset="0"/>
                <a:cs typeface="Calibri" pitchFamily="34" charset="0"/>
              </a:rPr>
              <a:t>Mudgee Way </a:t>
            </a:r>
            <a:r>
              <a:rPr lang="en-AU" sz="1600" dirty="0">
                <a:latin typeface="Calibri" pitchFamily="34" charset="0"/>
                <a:cs typeface="Calibri" pitchFamily="34" charset="0"/>
              </a:rPr>
              <a:t>will be your road map to success……</a:t>
            </a:r>
          </a:p>
          <a:p>
            <a:pPr>
              <a:buNone/>
            </a:pPr>
            <a:endParaRPr lang="en-AU" sz="1800" dirty="0">
              <a:solidFill>
                <a:schemeClr val="tx2"/>
              </a:solidFill>
              <a:latin typeface="Calibri" pitchFamily="34" charset="0"/>
              <a:cs typeface="Calibri" pitchFamily="34" charset="0"/>
            </a:endParaRPr>
          </a:p>
          <a:p>
            <a:pPr algn="ctr">
              <a:buNone/>
            </a:pPr>
            <a:r>
              <a:rPr lang="en-AU" sz="1800" b="1" dirty="0">
                <a:latin typeface="Calibri" pitchFamily="34" charset="0"/>
                <a:cs typeface="Calibri" pitchFamily="34" charset="0"/>
              </a:rPr>
              <a:t>Welcome to Mudgeeraba Soccer Club</a:t>
            </a:r>
          </a:p>
          <a:p>
            <a:endParaRPr lang="en-AU" dirty="0"/>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46"/>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 up of a sign&#10;&#10;Description automatically generated">
            <a:extLst>
              <a:ext uri="{FF2B5EF4-FFF2-40B4-BE49-F238E27FC236}">
                <a16:creationId xmlns:a16="http://schemas.microsoft.com/office/drawing/2014/main" id="{27415D5B-8554-4048-8DC5-5318E6C1E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6" name="Picture 9">
            <a:extLst>
              <a:ext uri="{FF2B5EF4-FFF2-40B4-BE49-F238E27FC236}">
                <a16:creationId xmlns:a16="http://schemas.microsoft.com/office/drawing/2014/main" id="{2FD57753-24CC-4CB7-9615-58110FBFB0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942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 y="692696"/>
            <a:ext cx="9144000" cy="0"/>
          </a:xfrm>
          <a:prstGeom prst="line">
            <a:avLst/>
          </a:prstGeom>
          <a:ln w="38100">
            <a:solidFill>
              <a:schemeClr val="tx2"/>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411759" y="260648"/>
            <a:ext cx="4392489" cy="862858"/>
          </a:xfrm>
          <a:prstGeom prst="rect">
            <a:avLst/>
          </a:prstGeom>
          <a:solidFill>
            <a:schemeClr val="bg1"/>
          </a:solidFill>
          <a:ln w="12700">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accent1">
                    <a:lumMod val="75000"/>
                  </a:schemeClr>
                </a:solidFill>
              </a:rPr>
              <a:t>GOALKEEPER</a:t>
            </a:r>
          </a:p>
        </p:txBody>
      </p:sp>
      <p:graphicFrame>
        <p:nvGraphicFramePr>
          <p:cNvPr id="7" name="Table 6"/>
          <p:cNvGraphicFramePr>
            <a:graphicFrameLocks noGrp="1"/>
          </p:cNvGraphicFramePr>
          <p:nvPr>
            <p:extLst/>
          </p:nvPr>
        </p:nvGraphicFramePr>
        <p:xfrm>
          <a:off x="107504" y="1340768"/>
          <a:ext cx="8864283" cy="2304256"/>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535691">
                  <a:extLst>
                    <a:ext uri="{9D8B030D-6E8A-4147-A177-3AD203B41FA5}">
                      <a16:colId xmlns:a16="http://schemas.microsoft.com/office/drawing/2014/main" val="20002"/>
                    </a:ext>
                  </a:extLst>
                </a:gridCol>
              </a:tblGrid>
              <a:tr h="353078">
                <a:tc>
                  <a:txBody>
                    <a:bodyPr/>
                    <a:lstStyle/>
                    <a:p>
                      <a:pPr algn="ctr"/>
                      <a:r>
                        <a:rPr lang="en-GB" dirty="0"/>
                        <a:t>KEY HABITS: In Possession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t>KEY HABITS: Out of Possession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1951178">
                <a:tc>
                  <a:txBody>
                    <a:bodyPr/>
                    <a:lstStyle/>
                    <a:p>
                      <a:pPr marL="228600" indent="-228600">
                        <a:buFont typeface="+mj-lt"/>
                        <a:buAutoNum type="arabicPeriod"/>
                      </a:pPr>
                      <a:r>
                        <a:rPr lang="en-GB" sz="1200" dirty="0"/>
                        <a:t>Recognises counter attacking opportunities </a:t>
                      </a:r>
                    </a:p>
                    <a:p>
                      <a:pPr marL="228600" indent="-228600">
                        <a:buFont typeface="+mj-lt"/>
                        <a:buAutoNum type="arabicPeriod"/>
                      </a:pPr>
                      <a:r>
                        <a:rPr lang="en-GB" sz="1200" dirty="0"/>
                        <a:t>Makes angles to receive the ball</a:t>
                      </a:r>
                    </a:p>
                    <a:p>
                      <a:pPr marL="228600" indent="-228600">
                        <a:buFont typeface="+mj-lt"/>
                        <a:buAutoNum type="arabicPeriod"/>
                      </a:pPr>
                      <a:r>
                        <a:rPr lang="en-GB" sz="1200" dirty="0"/>
                        <a:t>Shows a desire to make decisions and communicate with the team in matches</a:t>
                      </a:r>
                    </a:p>
                    <a:p>
                      <a:pPr marL="228600" indent="-228600">
                        <a:buFont typeface="+mj-lt"/>
                        <a:buAutoNum type="arabicPeriod"/>
                      </a:pPr>
                      <a:r>
                        <a:rPr lang="en-GB" sz="1200" dirty="0"/>
                        <a:t>Is</a:t>
                      </a:r>
                      <a:r>
                        <a:rPr lang="en-GB" sz="1200" baseline="0" dirty="0"/>
                        <a:t> confident to adopt a starting position relevant to where the ball is on the pitch</a:t>
                      </a:r>
                      <a:endParaRPr lang="en-GB" sz="1200" dirty="0"/>
                    </a:p>
                    <a:p>
                      <a:pPr marL="228600" indent="-228600">
                        <a:buFont typeface="+mj-lt"/>
                        <a:buAutoNum type="arabicPeriod"/>
                      </a:pPr>
                      <a:r>
                        <a:rPr lang="en-GB" sz="1200" dirty="0"/>
                        <a:t>Recognises</a:t>
                      </a:r>
                      <a:r>
                        <a:rPr lang="en-GB" sz="1200" baseline="0" dirty="0"/>
                        <a:t> that danger can still occur when we have possession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buFont typeface="+mj-lt"/>
                        <a:buAutoNum type="arabicPeriod"/>
                      </a:pPr>
                      <a:r>
                        <a:rPr lang="en-GB" sz="1200" dirty="0"/>
                        <a:t>Has a primary instinct to defend his goal</a:t>
                      </a:r>
                    </a:p>
                    <a:p>
                      <a:pPr marL="228600" indent="-228600">
                        <a:buFont typeface="+mj-lt"/>
                        <a:buAutoNum type="arabicPeriod"/>
                      </a:pPr>
                      <a:r>
                        <a:rPr lang="en-GB" sz="1200" dirty="0"/>
                        <a:t>Effective shot stopper</a:t>
                      </a:r>
                    </a:p>
                    <a:p>
                      <a:pPr marL="228600" indent="-228600">
                        <a:buFont typeface="+mj-lt"/>
                        <a:buAutoNum type="arabicPeriod"/>
                      </a:pPr>
                      <a:r>
                        <a:rPr lang="en-GB" sz="1200" baseline="0" dirty="0"/>
                        <a:t>Can spot dangerous situations around the ball</a:t>
                      </a:r>
                    </a:p>
                    <a:p>
                      <a:pPr marL="228600" indent="-228600">
                        <a:buFont typeface="+mj-lt"/>
                        <a:buAutoNum type="arabicPeriod"/>
                      </a:pPr>
                      <a:r>
                        <a:rPr lang="en-GB" sz="1200" baseline="0" dirty="0"/>
                        <a:t>Understands where on the pitch he needs to be in relation to the ball</a:t>
                      </a:r>
                      <a:endParaRPr lang="en-GB" sz="1200" dirty="0"/>
                    </a:p>
                    <a:p>
                      <a:pPr marL="228600" indent="-228600">
                        <a:buFont typeface="+mj-lt"/>
                        <a:buAutoNum type="arabicPeriod"/>
                      </a:pPr>
                      <a:r>
                        <a:rPr lang="en-GB" sz="1200" dirty="0"/>
                        <a:t>Is beginning to understand his decision making responsibilities</a:t>
                      </a:r>
                    </a:p>
                    <a:p>
                      <a:pPr marL="228600" indent="-228600">
                        <a:buFont typeface="+mj-lt"/>
                        <a:buAutoNum type="arabicPeriod"/>
                      </a:pPr>
                      <a:r>
                        <a:rPr lang="en-GB" sz="1200" kern="1200" dirty="0">
                          <a:solidFill>
                            <a:schemeClr val="dk1"/>
                          </a:solidFill>
                          <a:effectLst/>
                          <a:latin typeface="+mn-lt"/>
                          <a:ea typeface="+mn-ea"/>
                          <a:cs typeface="+mn-cs"/>
                        </a:rPr>
                        <a:t>Shows a desire to communicate with his team members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nvPr>
        </p:nvGraphicFramePr>
        <p:xfrm>
          <a:off x="107504" y="3645024"/>
          <a:ext cx="8864284" cy="3169920"/>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20000"/>
                    </a:ext>
                  </a:extLst>
                </a:gridCol>
                <a:gridCol w="144016">
                  <a:extLst>
                    <a:ext uri="{9D8B030D-6E8A-4147-A177-3AD203B41FA5}">
                      <a16:colId xmlns:a16="http://schemas.microsoft.com/office/drawing/2014/main" val="20001"/>
                    </a:ext>
                  </a:extLst>
                </a:gridCol>
                <a:gridCol w="615718">
                  <a:extLst>
                    <a:ext uri="{9D8B030D-6E8A-4147-A177-3AD203B41FA5}">
                      <a16:colId xmlns:a16="http://schemas.microsoft.com/office/drawing/2014/main" val="20002"/>
                    </a:ext>
                  </a:extLst>
                </a:gridCol>
                <a:gridCol w="3488738">
                  <a:extLst>
                    <a:ext uri="{9D8B030D-6E8A-4147-A177-3AD203B41FA5}">
                      <a16:colId xmlns:a16="http://schemas.microsoft.com/office/drawing/2014/main" val="20003"/>
                    </a:ext>
                  </a:extLst>
                </a:gridCol>
                <a:gridCol w="360040">
                  <a:extLst>
                    <a:ext uri="{9D8B030D-6E8A-4147-A177-3AD203B41FA5}">
                      <a16:colId xmlns:a16="http://schemas.microsoft.com/office/drawing/2014/main" val="20004"/>
                    </a:ext>
                  </a:extLst>
                </a:gridCol>
                <a:gridCol w="583364">
                  <a:extLst>
                    <a:ext uri="{9D8B030D-6E8A-4147-A177-3AD203B41FA5}">
                      <a16:colId xmlns:a16="http://schemas.microsoft.com/office/drawing/2014/main" val="20005"/>
                    </a:ext>
                  </a:extLst>
                </a:gridCol>
              </a:tblGrid>
              <a:tr h="396000">
                <a:tc gridSpan="3">
                  <a:txBody>
                    <a:bodyPr/>
                    <a:lstStyle/>
                    <a:p>
                      <a:pPr algn="ctr"/>
                      <a:r>
                        <a:rPr lang="en-GB" sz="2000" dirty="0"/>
                        <a:t>TECHNIQUE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gridSpan="3">
                  <a:txBody>
                    <a:bodyPr/>
                    <a:lstStyle/>
                    <a:p>
                      <a:pPr algn="ctr"/>
                      <a:r>
                        <a:rPr lang="en-GB" sz="2000" dirty="0">
                          <a:solidFill>
                            <a:schemeClr val="bg1"/>
                          </a:solidFill>
                        </a:rPr>
                        <a:t>INTELLIGENCE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080000">
                <a:tc>
                  <a:txBody>
                    <a:bodyPr/>
                    <a:lstStyle/>
                    <a:p>
                      <a:pPr marL="285750" indent="-285750">
                        <a:buFont typeface="Arial" panose="020B0604020202020204" pitchFamily="34" charset="0"/>
                        <a:buChar char="•"/>
                      </a:pPr>
                      <a:r>
                        <a:rPr lang="en-GB" sz="1200" baseline="0" dirty="0"/>
                        <a:t>Defends his ‘ goal’ effectively</a:t>
                      </a:r>
                    </a:p>
                    <a:p>
                      <a:pPr marL="285750" indent="-285750">
                        <a:buFont typeface="Arial" panose="020B0604020202020204" pitchFamily="34" charset="0"/>
                        <a:buChar char="•"/>
                      </a:pPr>
                      <a:r>
                        <a:rPr lang="en-GB" sz="1200" baseline="0" dirty="0"/>
                        <a:t>Is competent at handling the ball or deflecting the ball to safe areas</a:t>
                      </a:r>
                    </a:p>
                    <a:p>
                      <a:pPr marL="285750" indent="-285750">
                        <a:buFont typeface="Arial" panose="020B0604020202020204" pitchFamily="34" charset="0"/>
                        <a:buChar char="•"/>
                      </a:pPr>
                      <a:r>
                        <a:rPr lang="en-GB" sz="1200" baseline="0" dirty="0"/>
                        <a:t>Distributes efficiently from both ground and hand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tc gridSpan="2">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Attempts</a:t>
                      </a:r>
                      <a:r>
                        <a:rPr lang="en-GB" sz="1200" baseline="0" dirty="0"/>
                        <a:t> to play quickly when appropriate</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Is confident in experimenting with different methods</a:t>
                      </a:r>
                      <a:r>
                        <a:rPr lang="en-GB" sz="1200" baseline="0" dirty="0"/>
                        <a:t> of clearing the ball / maintaining possession</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Has</a:t>
                      </a:r>
                      <a:r>
                        <a:rPr lang="en-GB" sz="1200" baseline="0" dirty="0"/>
                        <a:t> an awareness of dangerous situations within his penalty box</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Positions himself appropriately in relation to the ball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tc>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96000">
                <a:tc gridSpan="3">
                  <a:txBody>
                    <a:bodyPr/>
                    <a:lstStyle/>
                    <a:p>
                      <a:pPr algn="ctr"/>
                      <a:r>
                        <a:rPr lang="en-GB" sz="2000" b="1" dirty="0">
                          <a:solidFill>
                            <a:schemeClr val="bg1"/>
                          </a:solidFill>
                        </a:rPr>
                        <a:t>ATHLETICISM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gridSpan="3">
                  <a:txBody>
                    <a:bodyPr/>
                    <a:lstStyle/>
                    <a:p>
                      <a:pPr algn="ctr"/>
                      <a:r>
                        <a:rPr lang="en-GB" b="1" dirty="0">
                          <a:solidFill>
                            <a:schemeClr val="bg1"/>
                          </a:solidFill>
                        </a:rPr>
                        <a:t>PERSONALITY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080000">
                <a:tc gridSpan="2">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Practices</a:t>
                      </a:r>
                      <a:r>
                        <a:rPr lang="en-GB" sz="1200" baseline="0" dirty="0"/>
                        <a:t> jumping and diving off both feet</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Is</a:t>
                      </a:r>
                      <a:r>
                        <a:rPr lang="en-GB" sz="1200" baseline="0" dirty="0"/>
                        <a:t> quick over 6 yards, yet able to set</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Is</a:t>
                      </a:r>
                      <a:r>
                        <a:rPr lang="en-GB" sz="1200" baseline="0" dirty="0"/>
                        <a:t> able to change direction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Shows a desire to make recovery saves</a:t>
                      </a:r>
                      <a:endParaRPr lang="en-GB"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tc>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Responds</a:t>
                      </a:r>
                      <a:r>
                        <a:rPr lang="en-GB" sz="1200" baseline="0" dirty="0"/>
                        <a:t> well to both success and failure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Is willing to put his body on the line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Enjoys goalkeeping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Understands the need to concentrate</a:t>
                      </a:r>
                      <a:r>
                        <a:rPr lang="en-GB" sz="1200" kern="1200" baseline="0" dirty="0">
                          <a:solidFill>
                            <a:schemeClr val="dk1"/>
                          </a:solidFill>
                          <a:effectLst/>
                          <a:latin typeface="+mn-lt"/>
                          <a:ea typeface="+mn-ea"/>
                          <a:cs typeface="+mn-cs"/>
                        </a:rPr>
                        <a:t> even when the ball is not near him</a:t>
                      </a:r>
                      <a:endParaRPr lang="en-GB" sz="1200" kern="1200" dirty="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Is</a:t>
                      </a:r>
                      <a:r>
                        <a:rPr lang="en-GB" sz="1200" kern="1200" baseline="0" dirty="0">
                          <a:solidFill>
                            <a:schemeClr val="dk1"/>
                          </a:solidFill>
                          <a:effectLst/>
                          <a:latin typeface="+mn-lt"/>
                          <a:ea typeface="+mn-ea"/>
                          <a:cs typeface="+mn-cs"/>
                        </a:rPr>
                        <a:t> enthusiastic to learn</a:t>
                      </a:r>
                      <a:endParaRPr lang="en-GB" sz="12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extLst>
                  <a:ext uri="{0D108BD9-81ED-4DB2-BD59-A6C34878D82A}">
                    <a16:rowId xmlns:a16="http://schemas.microsoft.com/office/drawing/2014/main" val="10003"/>
                  </a:ext>
                </a:extLst>
              </a:tr>
            </a:tbl>
          </a:graphicData>
        </a:graphic>
      </p:graphicFrame>
      <p:pic>
        <p:nvPicPr>
          <p:cNvPr id="9" name="Picture 8" descr="gk.jpg"/>
          <p:cNvPicPr>
            <a:picLocks noChangeAspect="1"/>
          </p:cNvPicPr>
          <p:nvPr/>
        </p:nvPicPr>
        <p:blipFill>
          <a:blip r:embed="rId2"/>
          <a:stretch>
            <a:fillRect/>
          </a:stretch>
        </p:blipFill>
        <p:spPr>
          <a:xfrm>
            <a:off x="3643306" y="1357298"/>
            <a:ext cx="1785950" cy="2286016"/>
          </a:xfrm>
          <a:prstGeom prst="rect">
            <a:avLst/>
          </a:prstGeom>
        </p:spPr>
      </p:pic>
    </p:spTree>
    <p:extLst>
      <p:ext uri="{BB962C8B-B14F-4D97-AF65-F5344CB8AC3E}">
        <p14:creationId xmlns:p14="http://schemas.microsoft.com/office/powerpoint/2010/main" val="2770112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0"/>
            <a:ext cx="7467600" cy="582594"/>
          </a:xfrm>
        </p:spPr>
        <p:txBody>
          <a:bodyPr>
            <a:normAutofit/>
          </a:bodyPr>
          <a:lstStyle/>
          <a:p>
            <a:pPr algn="ctr"/>
            <a:r>
              <a:rPr lang="en-GB" sz="3200" b="1" dirty="0">
                <a:solidFill>
                  <a:schemeClr val="accent1">
                    <a:lumMod val="75000"/>
                  </a:schemeClr>
                </a:solidFill>
              </a:rPr>
              <a:t>GOALKEEPER</a:t>
            </a:r>
            <a:endParaRPr lang="en-AU" dirty="0"/>
          </a:p>
        </p:txBody>
      </p:sp>
      <p:sp>
        <p:nvSpPr>
          <p:cNvPr id="3" name="Content Placeholder 2"/>
          <p:cNvSpPr>
            <a:spLocks noGrp="1"/>
          </p:cNvSpPr>
          <p:nvPr>
            <p:ph idx="1"/>
          </p:nvPr>
        </p:nvSpPr>
        <p:spPr>
          <a:xfrm>
            <a:off x="457200" y="642918"/>
            <a:ext cx="8258204" cy="6072230"/>
          </a:xfrm>
          <a:solidFill>
            <a:schemeClr val="bg1">
              <a:lumMod val="85000"/>
            </a:schemeClr>
          </a:solidFill>
          <a:ln>
            <a:solidFill>
              <a:schemeClr val="tx1"/>
            </a:solidFill>
          </a:ln>
        </p:spPr>
        <p:txBody>
          <a:bodyPr>
            <a:normAutofit lnSpcReduction="10000"/>
          </a:bodyPr>
          <a:lstStyle/>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pPr>
              <a:buNone/>
            </a:pPr>
            <a:endParaRPr lang="en-AU" sz="1200" dirty="0"/>
          </a:p>
          <a:p>
            <a:r>
              <a:rPr lang="en-AU" sz="1400" dirty="0"/>
              <a:t>The goalkeeper has an important role in leading and organizing the defence. </a:t>
            </a:r>
          </a:p>
          <a:p>
            <a:r>
              <a:rPr lang="en-AU" sz="1400" dirty="0"/>
              <a:t>In the modern football, the goalkeeper is the last man of defence as well as the start of our build-up play. The goalkeeper’s most important/crucial task is of course figuring out the best position to stand in order to save a shot. It is also important that the goalkeeper is dominant in the penalty area. The goalkeeper has to be aware of the opposition making a through pass behind the defensive line, in this situation the goalkeeper’s job is to act as a sweeper and clear the ball to safety.  </a:t>
            </a:r>
          </a:p>
          <a:p>
            <a:r>
              <a:rPr lang="en-AU" sz="1400" dirty="0"/>
              <a:t>Due to the fast paced game nowadays, the goalkeeper must also have the ability to read the game situation and accordingly communicate with the defensive line in order to maximize the strengths at the back. </a:t>
            </a:r>
          </a:p>
        </p:txBody>
      </p:sp>
      <p:pic>
        <p:nvPicPr>
          <p:cNvPr id="4" name="Picture 3" descr="GK1.jpg"/>
          <p:cNvPicPr>
            <a:picLocks noChangeAspect="1"/>
          </p:cNvPicPr>
          <p:nvPr/>
        </p:nvPicPr>
        <p:blipFill>
          <a:blip r:embed="rId2"/>
          <a:stretch>
            <a:fillRect/>
          </a:stretch>
        </p:blipFill>
        <p:spPr>
          <a:xfrm>
            <a:off x="1262314" y="669299"/>
            <a:ext cx="6647976" cy="4071966"/>
          </a:xfrm>
          <a:prstGeom prst="rect">
            <a:avLst/>
          </a:prstGeom>
        </p:spPr>
      </p:pic>
      <p:cxnSp>
        <p:nvCxnSpPr>
          <p:cNvPr id="7" name="Straight Arrow Connector 6"/>
          <p:cNvCxnSpPr/>
          <p:nvPr/>
        </p:nvCxnSpPr>
        <p:spPr>
          <a:xfrm flipV="1">
            <a:off x="4857752" y="2143116"/>
            <a:ext cx="1785950" cy="1643074"/>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2459543" y="2143116"/>
            <a:ext cx="1785950" cy="1500198"/>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321967" y="2964653"/>
            <a:ext cx="642942" cy="1588"/>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837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 y="692696"/>
            <a:ext cx="9144000" cy="0"/>
          </a:xfrm>
          <a:prstGeom prst="line">
            <a:avLst/>
          </a:prstGeom>
          <a:ln w="38100">
            <a:solidFill>
              <a:schemeClr val="tx2"/>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835696" y="117251"/>
            <a:ext cx="5112567" cy="862858"/>
          </a:xfrm>
          <a:prstGeom prst="rect">
            <a:avLst/>
          </a:prstGeom>
          <a:solidFill>
            <a:schemeClr val="bg1"/>
          </a:solidFill>
          <a:ln w="12700">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4F81BD">
                    <a:lumMod val="75000"/>
                  </a:srgbClr>
                </a:solidFill>
              </a:rPr>
              <a:t>DEFENDER </a:t>
            </a:r>
            <a:r>
              <a:rPr lang="en-GB" sz="2800" b="1" dirty="0">
                <a:solidFill>
                  <a:srgbClr val="4F81BD">
                    <a:lumMod val="75000"/>
                  </a:srgbClr>
                </a:solidFill>
              </a:rPr>
              <a:t>(3/4)</a:t>
            </a:r>
            <a:endParaRPr lang="en-GB" sz="4000" b="1" dirty="0">
              <a:solidFill>
                <a:srgbClr val="4F81BD">
                  <a:lumMod val="75000"/>
                </a:srgbClr>
              </a:solidFill>
            </a:endParaRPr>
          </a:p>
        </p:txBody>
      </p:sp>
      <p:graphicFrame>
        <p:nvGraphicFramePr>
          <p:cNvPr id="5" name="Table 4"/>
          <p:cNvGraphicFramePr>
            <a:graphicFrameLocks noGrp="1"/>
          </p:cNvGraphicFramePr>
          <p:nvPr>
            <p:extLst/>
          </p:nvPr>
        </p:nvGraphicFramePr>
        <p:xfrm>
          <a:off x="107504" y="1124744"/>
          <a:ext cx="8856984" cy="2748283"/>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tblGrid>
              <a:tr h="309883">
                <a:tc>
                  <a:txBody>
                    <a:bodyPr/>
                    <a:lstStyle/>
                    <a:p>
                      <a:pPr algn="ctr"/>
                      <a:r>
                        <a:rPr lang="en-GB" sz="1200" dirty="0"/>
                        <a:t>KEY ROLES</a:t>
                      </a:r>
                      <a:r>
                        <a:rPr lang="en-GB" sz="1200" baseline="0" dirty="0"/>
                        <a:t> &amp; RESPONSABILTIES</a:t>
                      </a:r>
                      <a:r>
                        <a:rPr lang="en-GB" sz="1200" dirty="0"/>
                        <a:t>: In Possession</a:t>
                      </a: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KEY ROLES</a:t>
                      </a:r>
                      <a:r>
                        <a:rPr lang="en-GB" sz="1200" baseline="0" dirty="0"/>
                        <a:t> &amp; RESPONSABILTIES</a:t>
                      </a:r>
                      <a:r>
                        <a:rPr lang="en-GB" sz="1200" dirty="0"/>
                        <a:t>: Out</a:t>
                      </a:r>
                      <a:r>
                        <a:rPr lang="en-GB" sz="1200" baseline="0" dirty="0"/>
                        <a:t> of</a:t>
                      </a:r>
                      <a:r>
                        <a:rPr lang="en-GB" sz="1200" dirty="0"/>
                        <a:t> Possession</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2138389">
                <a:tc>
                  <a:txBody>
                    <a:bodyPr/>
                    <a:lstStyle/>
                    <a:p>
                      <a:pPr marL="285750" indent="-285750">
                        <a:buFont typeface="Arial" panose="020B0604020202020204" pitchFamily="34" charset="0"/>
                        <a:buChar char="•"/>
                      </a:pPr>
                      <a:r>
                        <a:rPr lang="en-GB" sz="1400" dirty="0"/>
                        <a:t>Capable</a:t>
                      </a:r>
                      <a:r>
                        <a:rPr lang="en-GB" sz="1400" baseline="0" dirty="0"/>
                        <a:t> of receiving on the back foot on either side and can play off both feet</a:t>
                      </a:r>
                    </a:p>
                    <a:p>
                      <a:pPr marL="285750" indent="-285750">
                        <a:buFont typeface="Arial" panose="020B0604020202020204" pitchFamily="34" charset="0"/>
                        <a:buChar char="•"/>
                      </a:pPr>
                      <a:endParaRPr lang="en-GB" sz="1400" baseline="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a:t>Can effect all three thirds of the pitch when appropriate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aseline="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a:t>Can recognise when to penetrate forward or retain possession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aseline="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a:t>Recognises how and when to provide big angles to receive.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400" dirty="0"/>
                        <a:t>Is alert to the</a:t>
                      </a:r>
                      <a:r>
                        <a:rPr lang="en-GB" sz="1400" baseline="0" dirty="0"/>
                        <a:t> </a:t>
                      </a:r>
                      <a:r>
                        <a:rPr lang="en-GB" sz="1400" dirty="0"/>
                        <a:t>danger and</a:t>
                      </a:r>
                      <a:r>
                        <a:rPr lang="en-GB" sz="1400" baseline="0" dirty="0"/>
                        <a:t> recognises triggers to win the ball or delay  . </a:t>
                      </a:r>
                    </a:p>
                    <a:p>
                      <a:pPr marL="171450" indent="-171450">
                        <a:buFont typeface="Arial" panose="020B0604020202020204" pitchFamily="34" charset="0"/>
                        <a:buChar char="•"/>
                      </a:pPr>
                      <a:endParaRPr lang="en-GB" sz="1400" baseline="0" dirty="0"/>
                    </a:p>
                    <a:p>
                      <a:pPr marL="171450" indent="-171450">
                        <a:buFont typeface="Arial" panose="020B0604020202020204" pitchFamily="34" charset="0"/>
                        <a:buChar char="•"/>
                      </a:pPr>
                      <a:r>
                        <a:rPr lang="en-GB" sz="1400" baseline="0" dirty="0"/>
                        <a:t> Is brave &amp; confident when defending in 1v1 situations – will put his body on the line.</a:t>
                      </a:r>
                    </a:p>
                    <a:p>
                      <a:pPr marL="171450" indent="-171450">
                        <a:buFont typeface="Arial" panose="020B0604020202020204" pitchFamily="34" charset="0"/>
                        <a:buChar char="•"/>
                      </a:pPr>
                      <a:endParaRPr lang="en-GB" sz="1400" baseline="0" dirty="0"/>
                    </a:p>
                    <a:p>
                      <a:pPr marL="171450" indent="-171450">
                        <a:buFont typeface="Arial" panose="020B0604020202020204" pitchFamily="34" charset="0"/>
                        <a:buChar char="•"/>
                      </a:pPr>
                      <a:r>
                        <a:rPr lang="en-GB" sz="1400" baseline="0" dirty="0"/>
                        <a:t>Defends comfortably in pairs / units recognising when to press or keep shape . </a:t>
                      </a:r>
                    </a:p>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107504" y="3826336"/>
          <a:ext cx="8864284" cy="2987040"/>
        </p:xfrm>
        <a:graphic>
          <a:graphicData uri="http://schemas.openxmlformats.org/drawingml/2006/table">
            <a:tbl>
              <a:tblPr firstRow="1" bandRow="1">
                <a:tableStyleId>{5C22544A-7EE6-4342-B048-85BDC9FD1C3A}</a:tableStyleId>
              </a:tblPr>
              <a:tblGrid>
                <a:gridCol w="4432142">
                  <a:extLst>
                    <a:ext uri="{9D8B030D-6E8A-4147-A177-3AD203B41FA5}">
                      <a16:colId xmlns:a16="http://schemas.microsoft.com/office/drawing/2014/main" val="20000"/>
                    </a:ext>
                  </a:extLst>
                </a:gridCol>
                <a:gridCol w="4432142">
                  <a:extLst>
                    <a:ext uri="{9D8B030D-6E8A-4147-A177-3AD203B41FA5}">
                      <a16:colId xmlns:a16="http://schemas.microsoft.com/office/drawing/2014/main" val="20001"/>
                    </a:ext>
                  </a:extLst>
                </a:gridCol>
              </a:tblGrid>
              <a:tr h="381504">
                <a:tc>
                  <a:txBody>
                    <a:bodyPr/>
                    <a:lstStyle/>
                    <a:p>
                      <a:pPr algn="ctr"/>
                      <a:r>
                        <a:rPr lang="en-GB" sz="2000" dirty="0"/>
                        <a:t>TECHNIQUE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2000" dirty="0">
                          <a:solidFill>
                            <a:schemeClr val="bg1"/>
                          </a:solidFill>
                        </a:rPr>
                        <a:t>INTELLIGENCE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320592">
                <a:tc>
                  <a:txBody>
                    <a:bodyPr/>
                    <a:lstStyle/>
                    <a:p>
                      <a:pPr marL="285750" indent="-285750">
                        <a:buFont typeface="Arial" panose="020B0604020202020204" pitchFamily="34" charset="0"/>
                        <a:buChar char="•"/>
                      </a:pPr>
                      <a:r>
                        <a:rPr lang="en-GB" sz="1200" dirty="0"/>
                        <a:t>Can</a:t>
                      </a:r>
                      <a:r>
                        <a:rPr lang="en-GB" sz="1200" baseline="0" dirty="0"/>
                        <a:t> drive out with the ball </a:t>
                      </a:r>
                    </a:p>
                    <a:p>
                      <a:pPr marL="285750" indent="-285750">
                        <a:buFont typeface="Arial" panose="020B0604020202020204" pitchFamily="34" charset="0"/>
                        <a:buChar char="•"/>
                      </a:pPr>
                      <a:r>
                        <a:rPr lang="en-GB" sz="1200" baseline="0" dirty="0"/>
                        <a:t>Has good positive and soft first touch </a:t>
                      </a:r>
                    </a:p>
                    <a:p>
                      <a:pPr marL="285750" indent="-285750">
                        <a:buFont typeface="Arial" panose="020B0604020202020204" pitchFamily="34" charset="0"/>
                        <a:buChar char="•"/>
                      </a:pPr>
                      <a:r>
                        <a:rPr lang="en-GB" sz="1200" baseline="0" dirty="0"/>
                        <a:t>Can play short passes effectively the majority of the time</a:t>
                      </a:r>
                    </a:p>
                    <a:p>
                      <a:pPr marL="285750" indent="-285750">
                        <a:buFont typeface="Arial" panose="020B0604020202020204" pitchFamily="34" charset="0"/>
                        <a:buChar char="•"/>
                      </a:pPr>
                      <a:r>
                        <a:rPr lang="en-GB" sz="1200" baseline="0" dirty="0"/>
                        <a:t>Can compete and win headers . </a:t>
                      </a:r>
                    </a:p>
                    <a:p>
                      <a:pPr marL="285750" indent="-285750">
                        <a:buFont typeface="Arial" panose="020B0604020202020204" pitchFamily="34" charset="0"/>
                        <a:buChar char="•"/>
                      </a:pPr>
                      <a:r>
                        <a:rPr lang="en-GB" sz="1200" baseline="0" dirty="0"/>
                        <a:t>Has simple and effective 1v1 skills . </a:t>
                      </a:r>
                    </a:p>
                    <a:p>
                      <a:pPr marL="285750" indent="-285750">
                        <a:buFont typeface="Arial" panose="020B0604020202020204" pitchFamily="34" charset="0"/>
                        <a:buChar char="•"/>
                      </a:pPr>
                      <a:r>
                        <a:rPr lang="en-GB" sz="1200" baseline="0" dirty="0"/>
                        <a:t>Begins to play effective longer passes</a:t>
                      </a:r>
                    </a:p>
                    <a:p>
                      <a:pPr marL="285750" indent="-285750">
                        <a:buFont typeface="Arial" panose="020B0604020202020204" pitchFamily="34" charset="0"/>
                        <a:buChar char="•"/>
                      </a:pPr>
                      <a:r>
                        <a:rPr lang="en-GB" sz="1200" baseline="0" dirty="0"/>
                        <a:t>Can perform turns whilst still protecting the ball effectively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Can provide big</a:t>
                      </a:r>
                      <a:r>
                        <a:rPr lang="en-GB" sz="1200" kern="1200" baseline="0" dirty="0">
                          <a:solidFill>
                            <a:schemeClr val="dk1"/>
                          </a:solidFill>
                          <a:effectLst/>
                          <a:latin typeface="+mn-lt"/>
                          <a:ea typeface="+mn-ea"/>
                          <a:cs typeface="+mn-cs"/>
                        </a:rPr>
                        <a:t> angles to receive including recycle points.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Recognises opportunities to make forward runs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Recognises when to challenge or delay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Recognises when to press or cover in a defensive pairing.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Has good body-shape when defending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Can recognise when to play short / longer passes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81504">
                <a:tc>
                  <a:txBody>
                    <a:bodyPr/>
                    <a:lstStyle/>
                    <a:p>
                      <a:pPr algn="ctr"/>
                      <a:r>
                        <a:rPr lang="en-GB" sz="2000" b="1" dirty="0">
                          <a:solidFill>
                            <a:schemeClr val="bg1"/>
                          </a:solidFill>
                        </a:rPr>
                        <a:t>ATHLETICISM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b="1" dirty="0">
                          <a:solidFill>
                            <a:schemeClr val="bg1"/>
                          </a:solidFill>
                        </a:rPr>
                        <a:t>PERSONALITY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805675">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Has good all round ABCs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Able to turn quickly enough to recover in 1v1 situations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Is</a:t>
                      </a:r>
                      <a:r>
                        <a:rPr lang="en-GB" sz="1200" kern="1200" baseline="0" dirty="0">
                          <a:solidFill>
                            <a:schemeClr val="dk1"/>
                          </a:solidFill>
                          <a:effectLst/>
                          <a:latin typeface="+mn-lt"/>
                          <a:ea typeface="+mn-ea"/>
                          <a:cs typeface="+mn-cs"/>
                        </a:rPr>
                        <a:t> always alert &amp; aware as well and anticipates danger early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Can command and organise both in /out of possession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Strives to be an excellent learner &amp; takes ownership of his development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pic>
        <p:nvPicPr>
          <p:cNvPr id="8" name="Picture 7" descr="cb.jpg"/>
          <p:cNvPicPr>
            <a:picLocks noChangeAspect="1"/>
          </p:cNvPicPr>
          <p:nvPr/>
        </p:nvPicPr>
        <p:blipFill>
          <a:blip r:embed="rId3"/>
          <a:stretch>
            <a:fillRect/>
          </a:stretch>
        </p:blipFill>
        <p:spPr>
          <a:xfrm>
            <a:off x="3500430" y="1142984"/>
            <a:ext cx="2000264" cy="2643206"/>
          </a:xfrm>
          <a:prstGeom prst="rect">
            <a:avLst/>
          </a:prstGeom>
        </p:spPr>
      </p:pic>
    </p:spTree>
    <p:extLst>
      <p:ext uri="{BB962C8B-B14F-4D97-AF65-F5344CB8AC3E}">
        <p14:creationId xmlns:p14="http://schemas.microsoft.com/office/powerpoint/2010/main" val="4135848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0"/>
            <a:ext cx="7467600" cy="642918"/>
          </a:xfrm>
        </p:spPr>
        <p:txBody>
          <a:bodyPr>
            <a:normAutofit/>
          </a:bodyPr>
          <a:lstStyle/>
          <a:p>
            <a:pPr algn="ctr"/>
            <a:r>
              <a:rPr lang="en-GB" sz="3200" b="1" dirty="0">
                <a:solidFill>
                  <a:srgbClr val="4F81BD">
                    <a:lumMod val="75000"/>
                  </a:srgbClr>
                </a:solidFill>
              </a:rPr>
              <a:t>DEFENDER CBs</a:t>
            </a:r>
            <a:endParaRPr lang="en-AU" dirty="0"/>
          </a:p>
        </p:txBody>
      </p:sp>
      <p:sp>
        <p:nvSpPr>
          <p:cNvPr id="3" name="Content Placeholder 2"/>
          <p:cNvSpPr>
            <a:spLocks noGrp="1"/>
          </p:cNvSpPr>
          <p:nvPr>
            <p:ph idx="1"/>
          </p:nvPr>
        </p:nvSpPr>
        <p:spPr>
          <a:xfrm>
            <a:off x="285720" y="714356"/>
            <a:ext cx="8429684" cy="6143644"/>
          </a:xfrm>
          <a:solidFill>
            <a:schemeClr val="bg1">
              <a:lumMod val="85000"/>
            </a:schemeClr>
          </a:solidFill>
          <a:ln>
            <a:solidFill>
              <a:schemeClr val="tx1"/>
            </a:solidFill>
          </a:ln>
        </p:spPr>
        <p:txBody>
          <a:bodyPr>
            <a:normAutofit fontScale="85000" lnSpcReduction="20000"/>
          </a:bodyPr>
          <a:lstStyle/>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100" dirty="0"/>
          </a:p>
          <a:p>
            <a:r>
              <a:rPr lang="en-AU" sz="1500" dirty="0"/>
              <a:t>The main role of the central defender is defend the goal, handle the opposition’s striker(s) and to prevent any threats for goals.  </a:t>
            </a:r>
          </a:p>
          <a:p>
            <a:r>
              <a:rPr lang="en-AU" sz="1500" dirty="0"/>
              <a:t>The centre backs have to be in control of the team’s defensive unit as well as marking the opponent’s forwards and to restrict and minimize any shooting chances from the opposition’s offensive player. In terms of defending, the best option for a centre back is to be in a good position to discourage the striker from receiving the ball but if the striker is able to avoid this, the second best option is to intercept the pass given to the striker.  </a:t>
            </a:r>
          </a:p>
          <a:p>
            <a:r>
              <a:rPr lang="en-AU" sz="1500" dirty="0"/>
              <a:t>If the striker does have the ball with back to goal the central defender must press to prevent the player from turning. </a:t>
            </a:r>
          </a:p>
          <a:p>
            <a:r>
              <a:rPr lang="en-AU" sz="1500" dirty="0"/>
              <a:t>If the attacking striker is in possession of the ball facing the goal the central defender must restrict the forward to one side of the pitch and wait for an opportunity to make a challenge for the ball. </a:t>
            </a:r>
          </a:p>
          <a:p>
            <a:r>
              <a:rPr lang="en-AU" sz="1500" dirty="0"/>
              <a:t>In terms of offensive responsibilities, the central defenders first role is to be in a good position to receive the ball from the goalkeeper and to ultimately find a pass to teammates. </a:t>
            </a:r>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p:txBody>
      </p:sp>
      <p:pic>
        <p:nvPicPr>
          <p:cNvPr id="4" name="Picture 3" descr="CB1.jpg"/>
          <p:cNvPicPr>
            <a:picLocks noChangeAspect="1"/>
          </p:cNvPicPr>
          <p:nvPr/>
        </p:nvPicPr>
        <p:blipFill>
          <a:blip r:embed="rId2"/>
          <a:stretch>
            <a:fillRect/>
          </a:stretch>
        </p:blipFill>
        <p:spPr>
          <a:xfrm>
            <a:off x="857224" y="714356"/>
            <a:ext cx="7358114" cy="3714776"/>
          </a:xfrm>
          <a:prstGeom prst="rect">
            <a:avLst/>
          </a:prstGeom>
        </p:spPr>
      </p:pic>
      <p:sp>
        <p:nvSpPr>
          <p:cNvPr id="5" name="Up Arrow 4"/>
          <p:cNvSpPr/>
          <p:nvPr/>
        </p:nvSpPr>
        <p:spPr>
          <a:xfrm rot="1795470">
            <a:off x="3245958" y="1979436"/>
            <a:ext cx="111127" cy="7279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Up Arrow 5"/>
          <p:cNvSpPr/>
          <p:nvPr/>
        </p:nvSpPr>
        <p:spPr>
          <a:xfrm rot="20241541">
            <a:off x="5726648" y="1994606"/>
            <a:ext cx="136925" cy="83018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Up Arrow 6"/>
          <p:cNvSpPr/>
          <p:nvPr/>
        </p:nvSpPr>
        <p:spPr>
          <a:xfrm rot="4116218">
            <a:off x="6531929" y="2371991"/>
            <a:ext cx="152108" cy="63093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Up Arrow 7"/>
          <p:cNvSpPr/>
          <p:nvPr/>
        </p:nvSpPr>
        <p:spPr>
          <a:xfrm rot="18214939">
            <a:off x="2446800" y="2344869"/>
            <a:ext cx="136774" cy="63093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1926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0"/>
            <a:ext cx="7467600" cy="642918"/>
          </a:xfrm>
        </p:spPr>
        <p:txBody>
          <a:bodyPr/>
          <a:lstStyle/>
          <a:p>
            <a:pPr algn="ctr"/>
            <a:r>
              <a:rPr lang="en-GB" sz="2800" b="1" dirty="0">
                <a:solidFill>
                  <a:srgbClr val="4F81BD">
                    <a:lumMod val="75000"/>
                  </a:srgbClr>
                </a:solidFill>
              </a:rPr>
              <a:t>DEFENDER CBs</a:t>
            </a:r>
            <a:endParaRPr lang="en-AU" dirty="0"/>
          </a:p>
        </p:txBody>
      </p:sp>
      <p:sp>
        <p:nvSpPr>
          <p:cNvPr id="3" name="Content Placeholder 2"/>
          <p:cNvSpPr>
            <a:spLocks noGrp="1"/>
          </p:cNvSpPr>
          <p:nvPr>
            <p:ph idx="1"/>
          </p:nvPr>
        </p:nvSpPr>
        <p:spPr>
          <a:xfrm>
            <a:off x="285720" y="714356"/>
            <a:ext cx="8429684" cy="6000792"/>
          </a:xfrm>
          <a:solidFill>
            <a:schemeClr val="bg1">
              <a:lumMod val="85000"/>
            </a:schemeClr>
          </a:solidFill>
          <a:ln>
            <a:solidFill>
              <a:schemeClr val="tx1"/>
            </a:solidFill>
          </a:ln>
        </p:spPr>
        <p:txBody>
          <a:bodyPr>
            <a:normAutofit lnSpcReduction="10000"/>
          </a:bodyPr>
          <a:lstStyle/>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r>
              <a:rPr lang="en-AU" sz="1400" dirty="0"/>
              <a:t>Another task for the central defender is the importance of switching the play when receiving the ball from one of the full backs. In addition, if one of the central defenders is free when receiving the ball from the goalkeeper, it is also possible for the central defenders to drive with the ball forward into the mid-field area and construct a 2vs 1 situation in the middle to support the offense and act as a  (sweeper).  </a:t>
            </a:r>
          </a:p>
          <a:p>
            <a:endParaRPr lang="en-AU" sz="1000" dirty="0"/>
          </a:p>
        </p:txBody>
      </p:sp>
      <p:pic>
        <p:nvPicPr>
          <p:cNvPr id="4" name="Picture 3" descr="def2.jpg"/>
          <p:cNvPicPr>
            <a:picLocks noChangeAspect="1"/>
          </p:cNvPicPr>
          <p:nvPr/>
        </p:nvPicPr>
        <p:blipFill>
          <a:blip r:embed="rId2"/>
          <a:stretch>
            <a:fillRect/>
          </a:stretch>
        </p:blipFill>
        <p:spPr>
          <a:xfrm>
            <a:off x="500034" y="714356"/>
            <a:ext cx="7929586" cy="4460570"/>
          </a:xfrm>
          <a:prstGeom prst="rect">
            <a:avLst/>
          </a:prstGeom>
        </p:spPr>
      </p:pic>
    </p:spTree>
    <p:extLst>
      <p:ext uri="{BB962C8B-B14F-4D97-AF65-F5344CB8AC3E}">
        <p14:creationId xmlns:p14="http://schemas.microsoft.com/office/powerpoint/2010/main" val="255594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 y="692696"/>
            <a:ext cx="9144000" cy="0"/>
          </a:xfrm>
          <a:prstGeom prst="line">
            <a:avLst/>
          </a:prstGeom>
          <a:ln w="38100">
            <a:solidFill>
              <a:schemeClr val="tx2"/>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857356" y="0"/>
            <a:ext cx="5112567" cy="785794"/>
          </a:xfrm>
          <a:prstGeom prst="rect">
            <a:avLst/>
          </a:prstGeom>
          <a:solidFill>
            <a:schemeClr val="bg1"/>
          </a:solidFill>
          <a:ln w="12700">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4F81BD">
                    <a:lumMod val="75000"/>
                  </a:srgbClr>
                </a:solidFill>
                <a:latin typeface="Calibri" pitchFamily="34" charset="0"/>
                <a:cs typeface="Calibri" pitchFamily="34" charset="0"/>
              </a:rPr>
              <a:t>DEFENDER </a:t>
            </a:r>
            <a:r>
              <a:rPr lang="en-GB" sz="2800" b="1" dirty="0">
                <a:solidFill>
                  <a:srgbClr val="4F81BD">
                    <a:lumMod val="75000"/>
                  </a:srgbClr>
                </a:solidFill>
                <a:latin typeface="Calibri" pitchFamily="34" charset="0"/>
                <a:cs typeface="Calibri" pitchFamily="34" charset="0"/>
              </a:rPr>
              <a:t>(FB)(2/5)</a:t>
            </a:r>
          </a:p>
        </p:txBody>
      </p:sp>
      <p:graphicFrame>
        <p:nvGraphicFramePr>
          <p:cNvPr id="5" name="Table 4"/>
          <p:cNvGraphicFramePr>
            <a:graphicFrameLocks noGrp="1"/>
          </p:cNvGraphicFramePr>
          <p:nvPr>
            <p:extLst/>
          </p:nvPr>
        </p:nvGraphicFramePr>
        <p:xfrm>
          <a:off x="1" y="571480"/>
          <a:ext cx="8999827" cy="3195729"/>
        </p:xfrm>
        <a:graphic>
          <a:graphicData uri="http://schemas.openxmlformats.org/drawingml/2006/table">
            <a:tbl>
              <a:tblPr firstRow="1" bandRow="1">
                <a:tableStyleId>{5C22544A-7EE6-4342-B048-85BDC9FD1C3A}</a:tableStyleId>
              </a:tblPr>
              <a:tblGrid>
                <a:gridCol w="3585297">
                  <a:extLst>
                    <a:ext uri="{9D8B030D-6E8A-4147-A177-3AD203B41FA5}">
                      <a16:colId xmlns:a16="http://schemas.microsoft.com/office/drawing/2014/main" val="20000"/>
                    </a:ext>
                  </a:extLst>
                </a:gridCol>
                <a:gridCol w="1829233">
                  <a:extLst>
                    <a:ext uri="{9D8B030D-6E8A-4147-A177-3AD203B41FA5}">
                      <a16:colId xmlns:a16="http://schemas.microsoft.com/office/drawing/2014/main" val="20001"/>
                    </a:ext>
                  </a:extLst>
                </a:gridCol>
                <a:gridCol w="3585297">
                  <a:extLst>
                    <a:ext uri="{9D8B030D-6E8A-4147-A177-3AD203B41FA5}">
                      <a16:colId xmlns:a16="http://schemas.microsoft.com/office/drawing/2014/main" val="20002"/>
                    </a:ext>
                  </a:extLst>
                </a:gridCol>
              </a:tblGrid>
              <a:tr h="444909">
                <a:tc>
                  <a:txBody>
                    <a:bodyPr/>
                    <a:lstStyle/>
                    <a:p>
                      <a:pPr algn="ctr"/>
                      <a:r>
                        <a:rPr lang="en-GB" sz="1200" dirty="0">
                          <a:latin typeface="Calibri" pitchFamily="34" charset="0"/>
                          <a:cs typeface="Calibri" pitchFamily="34" charset="0"/>
                        </a:rPr>
                        <a:t>KEY ROLES</a:t>
                      </a:r>
                      <a:r>
                        <a:rPr lang="en-GB" sz="1200" baseline="0" dirty="0">
                          <a:latin typeface="Calibri" pitchFamily="34" charset="0"/>
                          <a:cs typeface="Calibri" pitchFamily="34" charset="0"/>
                        </a:rPr>
                        <a:t> &amp; RESPONSABILTIES</a:t>
                      </a:r>
                      <a:r>
                        <a:rPr lang="en-GB" sz="1200" dirty="0">
                          <a:latin typeface="Calibri" pitchFamily="34" charset="0"/>
                          <a:cs typeface="Calibri" pitchFamily="34" charset="0"/>
                        </a:rPr>
                        <a:t>: In Possession</a:t>
                      </a:r>
                      <a:endParaRPr lang="en-GB" sz="18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rowSpan="2">
                  <a:txBody>
                    <a:bodyPr/>
                    <a:lstStyle/>
                    <a:p>
                      <a:endParaRPr lang="en-GB" sz="18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latin typeface="Calibri" pitchFamily="34" charset="0"/>
                          <a:cs typeface="Calibri" pitchFamily="34" charset="0"/>
                        </a:rPr>
                        <a:t>KEY ROLES</a:t>
                      </a:r>
                      <a:r>
                        <a:rPr lang="en-GB" sz="1200" baseline="0" dirty="0">
                          <a:latin typeface="Calibri" pitchFamily="34" charset="0"/>
                          <a:cs typeface="Calibri" pitchFamily="34" charset="0"/>
                        </a:rPr>
                        <a:t> &amp; RESPONSABILTIES</a:t>
                      </a:r>
                      <a:r>
                        <a:rPr lang="en-GB" sz="1200" dirty="0">
                          <a:latin typeface="Calibri" pitchFamily="34" charset="0"/>
                          <a:cs typeface="Calibri" pitchFamily="34" charset="0"/>
                        </a:rPr>
                        <a:t>: Out</a:t>
                      </a:r>
                      <a:r>
                        <a:rPr lang="en-GB" sz="1200" baseline="0" dirty="0">
                          <a:latin typeface="Calibri" pitchFamily="34" charset="0"/>
                          <a:cs typeface="Calibri" pitchFamily="34" charset="0"/>
                        </a:rPr>
                        <a:t> of</a:t>
                      </a:r>
                      <a:r>
                        <a:rPr lang="en-GB" sz="1200" dirty="0">
                          <a:latin typeface="Calibri" pitchFamily="34" charset="0"/>
                          <a:cs typeface="Calibri" pitchFamily="34" charset="0"/>
                        </a:rPr>
                        <a:t> Possession</a:t>
                      </a:r>
                      <a:endParaRPr lang="en-GB" sz="28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2590816">
                <a:tc>
                  <a:txBody>
                    <a:bodyPr/>
                    <a:lstStyle/>
                    <a:p>
                      <a:pPr marL="285750" indent="-285750">
                        <a:buFont typeface="Arial" panose="020B0604020202020204" pitchFamily="34" charset="0"/>
                        <a:buChar char="•"/>
                      </a:pPr>
                      <a:r>
                        <a:rPr lang="en-GB" sz="1050" dirty="0">
                          <a:latin typeface="Calibri" pitchFamily="34" charset="0"/>
                          <a:cs typeface="Calibri" pitchFamily="34" charset="0"/>
                        </a:rPr>
                        <a:t>Capable</a:t>
                      </a:r>
                      <a:r>
                        <a:rPr lang="en-GB" sz="1050" baseline="0" dirty="0">
                          <a:latin typeface="Calibri" pitchFamily="34" charset="0"/>
                          <a:cs typeface="Calibri" pitchFamily="34" charset="0"/>
                        </a:rPr>
                        <a:t> of receiving on the back foot on either side and can play off both feet</a:t>
                      </a:r>
                    </a:p>
                    <a:p>
                      <a:pPr marL="285750" indent="-285750">
                        <a:buFont typeface="Arial" panose="020B0604020202020204" pitchFamily="34" charset="0"/>
                        <a:buChar char="•"/>
                      </a:pPr>
                      <a:endParaRPr lang="en-GB" sz="1050" baseline="0" dirty="0">
                        <a:latin typeface="Calibri" pitchFamily="34" charset="0"/>
                        <a:cs typeface="Calibri"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aseline="0" dirty="0">
                          <a:latin typeface="Calibri" pitchFamily="34" charset="0"/>
                          <a:cs typeface="Calibri" pitchFamily="34" charset="0"/>
                        </a:rPr>
                        <a:t>Can effect all three thirds of the pitch when appropriate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baseline="0" dirty="0">
                        <a:latin typeface="Calibri" pitchFamily="34" charset="0"/>
                        <a:cs typeface="Calibri"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aseline="0" dirty="0">
                          <a:latin typeface="Calibri" pitchFamily="34" charset="0"/>
                          <a:cs typeface="Calibri" pitchFamily="34" charset="0"/>
                        </a:rPr>
                        <a:t>Can recognise when to penetrate forward or retain possession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baseline="0" dirty="0">
                        <a:latin typeface="Calibri" pitchFamily="34" charset="0"/>
                        <a:cs typeface="Calibri"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aseline="0" dirty="0">
                          <a:latin typeface="Calibri" pitchFamily="34" charset="0"/>
                          <a:cs typeface="Calibri" pitchFamily="34" charset="0"/>
                        </a:rPr>
                        <a:t>Recognises how and when to provide angles to receive.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aseline="0" dirty="0">
                        <a:latin typeface="Calibri" pitchFamily="34" charset="0"/>
                        <a:cs typeface="Calibri"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Makes good decisions on when to dribble or pass. </a:t>
                      </a:r>
                      <a:br>
                        <a:rPr kumimoji="0" lang="en-GB" sz="105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br>
                      <a:endParaRPr kumimoji="0" lang="en-GB" sz="105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Has an end product (crosses / goals)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Has effective 1v1 skills and displays confidence to use them</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700" baseline="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400" dirty="0">
                          <a:latin typeface="Calibri" pitchFamily="34" charset="0"/>
                          <a:cs typeface="Calibri" pitchFamily="34" charset="0"/>
                        </a:rPr>
                        <a:t>Is alert to the</a:t>
                      </a:r>
                      <a:r>
                        <a:rPr lang="en-GB" sz="1400" baseline="0" dirty="0">
                          <a:latin typeface="Calibri" pitchFamily="34" charset="0"/>
                          <a:cs typeface="Calibri" pitchFamily="34" charset="0"/>
                        </a:rPr>
                        <a:t> </a:t>
                      </a:r>
                      <a:r>
                        <a:rPr lang="en-GB" sz="1400" dirty="0">
                          <a:latin typeface="Calibri" pitchFamily="34" charset="0"/>
                          <a:cs typeface="Calibri" pitchFamily="34" charset="0"/>
                        </a:rPr>
                        <a:t>danger and</a:t>
                      </a:r>
                      <a:r>
                        <a:rPr lang="en-GB" sz="1400" baseline="0" dirty="0">
                          <a:latin typeface="Calibri" pitchFamily="34" charset="0"/>
                          <a:cs typeface="Calibri" pitchFamily="34" charset="0"/>
                        </a:rPr>
                        <a:t> recognises triggers to win the ball or delay  . </a:t>
                      </a:r>
                    </a:p>
                    <a:p>
                      <a:pPr marL="171450" indent="-171450">
                        <a:buFont typeface="Arial" panose="020B0604020202020204" pitchFamily="34" charset="0"/>
                        <a:buChar char="•"/>
                      </a:pPr>
                      <a:endParaRPr lang="en-GB" sz="1400" baseline="0" dirty="0">
                        <a:latin typeface="Calibri" pitchFamily="34" charset="0"/>
                        <a:cs typeface="Calibri" pitchFamily="34" charset="0"/>
                      </a:endParaRPr>
                    </a:p>
                    <a:p>
                      <a:pPr marL="171450" indent="-171450">
                        <a:buFont typeface="Arial" panose="020B0604020202020204" pitchFamily="34" charset="0"/>
                        <a:buChar char="•"/>
                      </a:pPr>
                      <a:r>
                        <a:rPr lang="en-GB" sz="1400" baseline="0" dirty="0">
                          <a:latin typeface="Calibri" pitchFamily="34" charset="0"/>
                          <a:cs typeface="Calibri" pitchFamily="34" charset="0"/>
                        </a:rPr>
                        <a:t> Is brave &amp; confident when defending in 1v1 situations – will put his body on the line.</a:t>
                      </a:r>
                    </a:p>
                    <a:p>
                      <a:pPr marL="171450" indent="-171450">
                        <a:buFont typeface="Arial" panose="020B0604020202020204" pitchFamily="34" charset="0"/>
                        <a:buChar char="•"/>
                      </a:pPr>
                      <a:endParaRPr lang="en-GB" sz="1400" baseline="0" dirty="0">
                        <a:latin typeface="Calibri" pitchFamily="34" charset="0"/>
                        <a:cs typeface="Calibri" pitchFamily="34" charset="0"/>
                      </a:endParaRPr>
                    </a:p>
                    <a:p>
                      <a:pPr marL="171450" indent="-171450">
                        <a:buFont typeface="Arial" panose="020B0604020202020204" pitchFamily="34" charset="0"/>
                        <a:buChar char="•"/>
                      </a:pPr>
                      <a:r>
                        <a:rPr lang="en-GB" sz="1400" baseline="0" dirty="0">
                          <a:latin typeface="Calibri" pitchFamily="34" charset="0"/>
                          <a:cs typeface="Calibri" pitchFamily="34" charset="0"/>
                        </a:rPr>
                        <a:t>Defends comfortably in pairs / units recognising when to press or keep shape . </a:t>
                      </a:r>
                    </a:p>
                    <a:p>
                      <a:pPr marL="171450" indent="-171450">
                        <a:buFont typeface="Arial" panose="020B0604020202020204" pitchFamily="34" charset="0"/>
                        <a:buChar char="•"/>
                      </a:pPr>
                      <a:endParaRPr lang="en-GB" sz="11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0" y="3688080"/>
          <a:ext cx="9001156" cy="3352800"/>
        </p:xfrm>
        <a:graphic>
          <a:graphicData uri="http://schemas.openxmlformats.org/drawingml/2006/table">
            <a:tbl>
              <a:tblPr firstRow="1" bandRow="1">
                <a:tableStyleId>{5C22544A-7EE6-4342-B048-85BDC9FD1C3A}</a:tableStyleId>
              </a:tblPr>
              <a:tblGrid>
                <a:gridCol w="4500578">
                  <a:extLst>
                    <a:ext uri="{9D8B030D-6E8A-4147-A177-3AD203B41FA5}">
                      <a16:colId xmlns:a16="http://schemas.microsoft.com/office/drawing/2014/main" val="20000"/>
                    </a:ext>
                  </a:extLst>
                </a:gridCol>
                <a:gridCol w="4500578">
                  <a:extLst>
                    <a:ext uri="{9D8B030D-6E8A-4147-A177-3AD203B41FA5}">
                      <a16:colId xmlns:a16="http://schemas.microsoft.com/office/drawing/2014/main" val="20001"/>
                    </a:ext>
                  </a:extLst>
                </a:gridCol>
              </a:tblGrid>
              <a:tr h="349302">
                <a:tc>
                  <a:txBody>
                    <a:bodyPr/>
                    <a:lstStyle/>
                    <a:p>
                      <a:pPr algn="ctr"/>
                      <a:r>
                        <a:rPr lang="en-GB" sz="2000" dirty="0">
                          <a:latin typeface="Calibri" pitchFamily="34" charset="0"/>
                          <a:cs typeface="Calibri" pitchFamily="34" charset="0"/>
                        </a:rPr>
                        <a:t>TECHNIQUE</a:t>
                      </a:r>
                      <a:endParaRPr lang="en-GB" sz="18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2000" dirty="0">
                          <a:solidFill>
                            <a:schemeClr val="bg1"/>
                          </a:solidFill>
                          <a:latin typeface="Calibri" pitchFamily="34" charset="0"/>
                          <a:cs typeface="Calibri" pitchFamily="34" charset="0"/>
                        </a:rPr>
                        <a:t>INTELLIGENCE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370338">
                <a:tc>
                  <a:txBody>
                    <a:bodyPr/>
                    <a:lstStyle/>
                    <a:p>
                      <a:pPr marL="285750" indent="-285750">
                        <a:buFont typeface="Arial" panose="020B0604020202020204" pitchFamily="34" charset="0"/>
                        <a:buChar char="•"/>
                      </a:pPr>
                      <a:r>
                        <a:rPr lang="en-GB" sz="1200" dirty="0">
                          <a:latin typeface="Calibri" pitchFamily="34" charset="0"/>
                          <a:cs typeface="Calibri" pitchFamily="34" charset="0"/>
                        </a:rPr>
                        <a:t>Can</a:t>
                      </a:r>
                      <a:r>
                        <a:rPr lang="en-GB" sz="1200" baseline="0" dirty="0">
                          <a:latin typeface="Calibri" pitchFamily="34" charset="0"/>
                          <a:cs typeface="Calibri" pitchFamily="34" charset="0"/>
                        </a:rPr>
                        <a:t> drive out with the ball </a:t>
                      </a:r>
                    </a:p>
                    <a:p>
                      <a:pPr marL="285750" indent="-285750">
                        <a:buFont typeface="Arial" panose="020B0604020202020204" pitchFamily="34" charset="0"/>
                        <a:buChar char="•"/>
                      </a:pPr>
                      <a:r>
                        <a:rPr lang="en-GB" sz="1200" baseline="0" dirty="0">
                          <a:latin typeface="Calibri" pitchFamily="34" charset="0"/>
                          <a:cs typeface="Calibri" pitchFamily="34" charset="0"/>
                        </a:rPr>
                        <a:t>Has good positive and soft first touch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latin typeface="Calibri" pitchFamily="34" charset="0"/>
                          <a:cs typeface="Calibri" pitchFamily="34" charset="0"/>
                        </a:rPr>
                        <a:t>Technically good in the air and ground</a:t>
                      </a:r>
                    </a:p>
                    <a:p>
                      <a:pPr marL="285750" indent="-285750">
                        <a:buFont typeface="Arial" panose="020B0604020202020204" pitchFamily="34" charset="0"/>
                        <a:buChar char="•"/>
                      </a:pPr>
                      <a:r>
                        <a:rPr lang="en-GB" sz="1200" baseline="0" dirty="0">
                          <a:latin typeface="Calibri" pitchFamily="34" charset="0"/>
                          <a:cs typeface="Calibri" pitchFamily="34" charset="0"/>
                        </a:rPr>
                        <a:t>Can play short passes effectively the majority of the time</a:t>
                      </a:r>
                    </a:p>
                    <a:p>
                      <a:pPr marL="285750" indent="-285750">
                        <a:buFont typeface="Arial" panose="020B0604020202020204" pitchFamily="34" charset="0"/>
                        <a:buChar char="•"/>
                      </a:pPr>
                      <a:r>
                        <a:rPr lang="en-GB" sz="1200" baseline="0" dirty="0">
                          <a:latin typeface="Calibri" pitchFamily="34" charset="0"/>
                          <a:cs typeface="Calibri" pitchFamily="34" charset="0"/>
                        </a:rPr>
                        <a:t>Can compete and win headers . </a:t>
                      </a:r>
                    </a:p>
                    <a:p>
                      <a:pPr marL="285750" indent="-285750">
                        <a:buFont typeface="Arial" panose="020B0604020202020204" pitchFamily="34" charset="0"/>
                        <a:buChar char="•"/>
                      </a:pPr>
                      <a:r>
                        <a:rPr lang="en-GB" sz="1200" baseline="0" dirty="0">
                          <a:latin typeface="Calibri" pitchFamily="34" charset="0"/>
                          <a:cs typeface="Calibri" pitchFamily="34" charset="0"/>
                        </a:rPr>
                        <a:t>Has simple and effective 1v1 skills . </a:t>
                      </a:r>
                    </a:p>
                    <a:p>
                      <a:pPr marL="285750" indent="-285750">
                        <a:buFont typeface="Arial" panose="020B0604020202020204" pitchFamily="34" charset="0"/>
                        <a:buChar char="•"/>
                      </a:pPr>
                      <a:r>
                        <a:rPr lang="en-GB" sz="1200" baseline="0" dirty="0">
                          <a:latin typeface="Calibri" pitchFamily="34" charset="0"/>
                          <a:cs typeface="Calibri" pitchFamily="34" charset="0"/>
                        </a:rPr>
                        <a:t>Begins to play effective short or longer passes</a:t>
                      </a:r>
                    </a:p>
                    <a:p>
                      <a:pPr marL="285750" indent="-285750">
                        <a:buFont typeface="Arial" panose="020B0604020202020204" pitchFamily="34" charset="0"/>
                        <a:buChar char="•"/>
                      </a:pPr>
                      <a:r>
                        <a:rPr lang="en-GB" sz="1200" baseline="0" dirty="0">
                          <a:latin typeface="Calibri" pitchFamily="34" charset="0"/>
                          <a:cs typeface="Calibri" pitchFamily="34" charset="0"/>
                        </a:rPr>
                        <a:t>Can perform turns whilst still protecting the ball effectively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Calibri" pitchFamily="34" charset="0"/>
                          <a:ea typeface="+mn-ea"/>
                          <a:cs typeface="Calibri" pitchFamily="34" charset="0"/>
                        </a:rPr>
                        <a:t>Can provide big</a:t>
                      </a:r>
                      <a:r>
                        <a:rPr lang="en-GB" sz="1200" kern="1200" baseline="0" dirty="0">
                          <a:solidFill>
                            <a:schemeClr val="dk1"/>
                          </a:solidFill>
                          <a:effectLst/>
                          <a:latin typeface="Calibri" pitchFamily="34" charset="0"/>
                          <a:ea typeface="+mn-ea"/>
                          <a:cs typeface="Calibri" pitchFamily="34" charset="0"/>
                        </a:rPr>
                        <a:t> angles to receive including recycle points.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Calibri" pitchFamily="34" charset="0"/>
                          <a:ea typeface="+mn-ea"/>
                          <a:cs typeface="Calibri" pitchFamily="34" charset="0"/>
                        </a:rPr>
                        <a:t>Recognises opportunities to make forward runs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Calibri" pitchFamily="34" charset="0"/>
                          <a:ea typeface="+mn-ea"/>
                          <a:cs typeface="Calibri" pitchFamily="34" charset="0"/>
                        </a:rPr>
                        <a:t>Recognises when to challenge or delay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Calibri" pitchFamily="34" charset="0"/>
                          <a:ea typeface="+mn-ea"/>
                          <a:cs typeface="Calibri" pitchFamily="34" charset="0"/>
                        </a:rPr>
                        <a:t>Recognises when to press or cover in a defensive pairing.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Calibri" pitchFamily="34" charset="0"/>
                          <a:ea typeface="+mn-ea"/>
                          <a:cs typeface="Calibri" pitchFamily="34" charset="0"/>
                        </a:rPr>
                        <a:t>Has good body-shape when defending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Calibri" pitchFamily="34" charset="0"/>
                          <a:ea typeface="+mn-ea"/>
                          <a:cs typeface="Calibri" pitchFamily="34" charset="0"/>
                        </a:rPr>
                        <a:t>Can recognise when to play short / longer passes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49302">
                <a:tc>
                  <a:txBody>
                    <a:bodyPr/>
                    <a:lstStyle/>
                    <a:p>
                      <a:pPr algn="ctr"/>
                      <a:r>
                        <a:rPr lang="en-GB" sz="2000" b="1" dirty="0">
                          <a:solidFill>
                            <a:schemeClr val="bg1"/>
                          </a:solidFill>
                          <a:latin typeface="Calibri" pitchFamily="34" charset="0"/>
                          <a:cs typeface="Calibri" pitchFamily="34" charset="0"/>
                        </a:rPr>
                        <a:t>ATHLETICISM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800" b="1" dirty="0">
                          <a:solidFill>
                            <a:schemeClr val="bg1"/>
                          </a:solidFill>
                          <a:latin typeface="Calibri" pitchFamily="34" charset="0"/>
                          <a:cs typeface="Calibri" pitchFamily="34" charset="0"/>
                        </a:rPr>
                        <a:t>PERSONALITY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886689">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alibri" pitchFamily="34" charset="0"/>
                          <a:cs typeface="Calibri" pitchFamily="34" charset="0"/>
                        </a:rPr>
                        <a:t>Has good all round ABCs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Calibri" pitchFamily="34" charset="0"/>
                          <a:ea typeface="+mn-ea"/>
                          <a:cs typeface="Calibri" pitchFamily="34" charset="0"/>
                        </a:rPr>
                        <a:t>Able to turn quickly enough to recover in 1v1 situations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Calibri" pitchFamily="34" charset="0"/>
                          <a:ea typeface="+mn-ea"/>
                          <a:cs typeface="Calibri" pitchFamily="34" charset="0"/>
                        </a:rPr>
                        <a:t>Is</a:t>
                      </a:r>
                      <a:r>
                        <a:rPr lang="en-GB" sz="1200" kern="1200" baseline="0" dirty="0">
                          <a:solidFill>
                            <a:schemeClr val="dk1"/>
                          </a:solidFill>
                          <a:effectLst/>
                          <a:latin typeface="Calibri" pitchFamily="34" charset="0"/>
                          <a:ea typeface="+mn-ea"/>
                          <a:cs typeface="Calibri" pitchFamily="34" charset="0"/>
                        </a:rPr>
                        <a:t> quick and/or explosive over short / medium distances</a:t>
                      </a:r>
                      <a:endParaRPr lang="en-GB" sz="1200" dirty="0">
                        <a:latin typeface="Calibri" pitchFamily="34" charset="0"/>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dk1"/>
                        </a:solidFill>
                        <a:effectLst/>
                        <a:latin typeface="Calibri" pitchFamily="34" charset="0"/>
                        <a:ea typeface="+mn-ea"/>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Calibri" pitchFamily="34" charset="0"/>
                          <a:ea typeface="+mn-ea"/>
                          <a:cs typeface="Calibri" pitchFamily="34" charset="0"/>
                        </a:rPr>
                        <a:t>Is</a:t>
                      </a:r>
                      <a:r>
                        <a:rPr lang="en-GB" sz="1200" kern="1200" baseline="0" dirty="0">
                          <a:solidFill>
                            <a:schemeClr val="dk1"/>
                          </a:solidFill>
                          <a:effectLst/>
                          <a:latin typeface="Calibri" pitchFamily="34" charset="0"/>
                          <a:ea typeface="+mn-ea"/>
                          <a:cs typeface="Calibri" pitchFamily="34" charset="0"/>
                        </a:rPr>
                        <a:t> always alert &amp; aware as well and anticipates danger early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Calibri" pitchFamily="34" charset="0"/>
                          <a:ea typeface="+mn-ea"/>
                          <a:cs typeface="Calibri" pitchFamily="34" charset="0"/>
                        </a:rPr>
                        <a:t>Can command and organise both in /out of possession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latin typeface="Calibri" pitchFamily="34" charset="0"/>
                          <a:cs typeface="Calibri" pitchFamily="34" charset="0"/>
                        </a:rPr>
                        <a:t>Strives to be an excellent learner &amp; takes ownership of his development</a:t>
                      </a:r>
                      <a:endParaRPr lang="en-GB" sz="12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sp>
        <p:nvSpPr>
          <p:cNvPr id="10" name="Title 9"/>
          <p:cNvSpPr>
            <a:spLocks noGrp="1"/>
          </p:cNvSpPr>
          <p:nvPr>
            <p:ph type="title"/>
          </p:nvPr>
        </p:nvSpPr>
        <p:spPr>
          <a:xfrm>
            <a:off x="500034" y="857232"/>
            <a:ext cx="7467600" cy="368280"/>
          </a:xfrm>
        </p:spPr>
        <p:txBody>
          <a:bodyPr>
            <a:normAutofit fontScale="90000"/>
          </a:bodyPr>
          <a:lstStyle/>
          <a:p>
            <a:r>
              <a:rPr lang="en-AU" dirty="0"/>
              <a:t>                                                   </a:t>
            </a:r>
          </a:p>
        </p:txBody>
      </p:sp>
      <p:pic>
        <p:nvPicPr>
          <p:cNvPr id="12" name="Picture 11" descr="EVRA.jpg"/>
          <p:cNvPicPr>
            <a:picLocks noChangeAspect="1"/>
          </p:cNvPicPr>
          <p:nvPr/>
        </p:nvPicPr>
        <p:blipFill>
          <a:blip r:embed="rId3"/>
          <a:stretch>
            <a:fillRect/>
          </a:stretch>
        </p:blipFill>
        <p:spPr>
          <a:xfrm>
            <a:off x="3535501" y="744670"/>
            <a:ext cx="1928826" cy="2900839"/>
          </a:xfrm>
          <a:prstGeom prst="rect">
            <a:avLst/>
          </a:prstGeom>
        </p:spPr>
      </p:pic>
    </p:spTree>
    <p:extLst>
      <p:ext uri="{BB962C8B-B14F-4D97-AF65-F5344CB8AC3E}">
        <p14:creationId xmlns:p14="http://schemas.microsoft.com/office/powerpoint/2010/main" val="3751237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0"/>
            <a:ext cx="7467600" cy="511156"/>
          </a:xfrm>
        </p:spPr>
        <p:txBody>
          <a:bodyPr>
            <a:normAutofit fontScale="90000"/>
          </a:bodyPr>
          <a:lstStyle/>
          <a:p>
            <a:pPr algn="ctr"/>
            <a:r>
              <a:rPr lang="en-GB" sz="3200" b="1" dirty="0">
                <a:solidFill>
                  <a:srgbClr val="4F81BD">
                    <a:lumMod val="75000"/>
                  </a:srgbClr>
                </a:solidFill>
                <a:latin typeface="Calibri" pitchFamily="34" charset="0"/>
                <a:cs typeface="Calibri" pitchFamily="34" charset="0"/>
              </a:rPr>
              <a:t>DEFENDER </a:t>
            </a:r>
            <a:r>
              <a:rPr lang="en-GB" sz="2800" b="1" dirty="0">
                <a:solidFill>
                  <a:srgbClr val="4F81BD">
                    <a:lumMod val="75000"/>
                  </a:srgbClr>
                </a:solidFill>
                <a:latin typeface="Calibri" pitchFamily="34" charset="0"/>
                <a:cs typeface="Calibri" pitchFamily="34" charset="0"/>
              </a:rPr>
              <a:t>(FB)(2/5)</a:t>
            </a:r>
          </a:p>
        </p:txBody>
      </p:sp>
      <p:sp>
        <p:nvSpPr>
          <p:cNvPr id="3" name="Content Placeholder 2"/>
          <p:cNvSpPr>
            <a:spLocks noGrp="1"/>
          </p:cNvSpPr>
          <p:nvPr>
            <p:ph idx="1"/>
          </p:nvPr>
        </p:nvSpPr>
        <p:spPr>
          <a:xfrm>
            <a:off x="457200" y="500042"/>
            <a:ext cx="8472518" cy="6357958"/>
          </a:xfrm>
          <a:solidFill>
            <a:schemeClr val="bg1">
              <a:lumMod val="85000"/>
            </a:schemeClr>
          </a:solidFill>
          <a:ln>
            <a:solidFill>
              <a:schemeClr val="tx1"/>
            </a:solidFill>
          </a:ln>
        </p:spPr>
        <p:txBody>
          <a:bodyPr>
            <a:normAutofit lnSpcReduction="10000"/>
          </a:bodyPr>
          <a:lstStyle/>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r>
              <a:rPr lang="en-AU" sz="1200" dirty="0"/>
              <a:t>In modern football the full back position has a dynamic role, acting as a defender and as an attacker, usually overlapping down the line like a winger. Full backs has become a very important position in the modern football. </a:t>
            </a:r>
          </a:p>
          <a:p>
            <a:r>
              <a:rPr lang="en-AU" sz="1200" dirty="0"/>
              <a:t>Full backs in the modern game have a very demanding role and therefore the physical requirement of a modern day full back must take this into consideration these physical characteristics; speed, power/explosiveness  speed endurance are required as full backs have to cover large playing area usually dominating the side lines.  </a:t>
            </a:r>
          </a:p>
          <a:p>
            <a:r>
              <a:rPr lang="en-AU" sz="1200" dirty="0"/>
              <a:t>In term of technical requirements, full backs must have good fundamental foot work or skill in order to feed good balls to start an offensive combination play. Full backs first offensive option is to feed the ball to either players No.7 or No.11, the second best option is to pass with good weight, into either players No.9/No.10. If there is no way forward the full backs must retain possession and this may result in playing the ball back to the centre back or goalkeeper. </a:t>
            </a:r>
          </a:p>
        </p:txBody>
      </p:sp>
      <p:pic>
        <p:nvPicPr>
          <p:cNvPr id="4" name="Picture 3" descr="FB1.jpg"/>
          <p:cNvPicPr>
            <a:picLocks noChangeAspect="1"/>
          </p:cNvPicPr>
          <p:nvPr/>
        </p:nvPicPr>
        <p:blipFill>
          <a:blip r:embed="rId2"/>
          <a:stretch>
            <a:fillRect/>
          </a:stretch>
        </p:blipFill>
        <p:spPr>
          <a:xfrm>
            <a:off x="714348" y="500043"/>
            <a:ext cx="7786710" cy="4143404"/>
          </a:xfrm>
          <a:prstGeom prst="rect">
            <a:avLst/>
          </a:prstGeom>
        </p:spPr>
      </p:pic>
    </p:spTree>
    <p:extLst>
      <p:ext uri="{BB962C8B-B14F-4D97-AF65-F5344CB8AC3E}">
        <p14:creationId xmlns:p14="http://schemas.microsoft.com/office/powerpoint/2010/main" val="2501767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467600" cy="582594"/>
          </a:xfrm>
        </p:spPr>
        <p:txBody>
          <a:bodyPr>
            <a:normAutofit fontScale="90000"/>
          </a:bodyPr>
          <a:lstStyle/>
          <a:p>
            <a:pPr algn="ctr"/>
            <a:r>
              <a:rPr lang="en-GB" sz="3600" b="1" dirty="0">
                <a:solidFill>
                  <a:srgbClr val="4F81BD">
                    <a:lumMod val="75000"/>
                  </a:srgbClr>
                </a:solidFill>
                <a:latin typeface="Calibri" pitchFamily="34" charset="0"/>
                <a:cs typeface="Calibri" pitchFamily="34" charset="0"/>
              </a:rPr>
              <a:t>DEFENDER </a:t>
            </a:r>
            <a:r>
              <a:rPr lang="en-GB" sz="2700" b="1" dirty="0">
                <a:solidFill>
                  <a:srgbClr val="4F81BD">
                    <a:lumMod val="75000"/>
                  </a:srgbClr>
                </a:solidFill>
                <a:latin typeface="Calibri" pitchFamily="34" charset="0"/>
                <a:cs typeface="Calibri" pitchFamily="34" charset="0"/>
              </a:rPr>
              <a:t>(FB)(2/5)</a:t>
            </a:r>
            <a:endParaRPr lang="en-AU" dirty="0"/>
          </a:p>
        </p:txBody>
      </p:sp>
      <p:sp>
        <p:nvSpPr>
          <p:cNvPr id="3" name="Content Placeholder 2"/>
          <p:cNvSpPr>
            <a:spLocks noGrp="1"/>
          </p:cNvSpPr>
          <p:nvPr>
            <p:ph idx="1"/>
          </p:nvPr>
        </p:nvSpPr>
        <p:spPr>
          <a:xfrm>
            <a:off x="214282" y="571480"/>
            <a:ext cx="8643998" cy="6072230"/>
          </a:xfrm>
          <a:solidFill>
            <a:schemeClr val="bg1">
              <a:lumMod val="85000"/>
            </a:schemeClr>
          </a:solidFill>
          <a:ln>
            <a:solidFill>
              <a:schemeClr val="tx1"/>
            </a:solidFill>
          </a:ln>
        </p:spPr>
        <p:txBody>
          <a:bodyPr>
            <a:normAutofit lnSpcReduction="10000"/>
          </a:bodyPr>
          <a:lstStyle/>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pPr>
              <a:buNone/>
            </a:pPr>
            <a:endParaRPr lang="en-AU" sz="1000" dirty="0"/>
          </a:p>
          <a:p>
            <a:endParaRPr lang="en-AU" sz="1000" dirty="0"/>
          </a:p>
          <a:p>
            <a:endParaRPr lang="en-AU" sz="1000" dirty="0"/>
          </a:p>
          <a:p>
            <a:r>
              <a:rPr lang="en-AU" sz="1000" b="1" dirty="0"/>
              <a:t>Overlapping movement from full back</a:t>
            </a:r>
          </a:p>
          <a:p>
            <a:endParaRPr lang="en-AU" sz="1000" dirty="0"/>
          </a:p>
          <a:p>
            <a:r>
              <a:rPr lang="en-AU" sz="1200" dirty="0"/>
              <a:t>Full backs need to have good crossing ability in case of an overlapping situation started from the offensive winger feeding into the outer side of the area. Nowadays, full backs also cut inside as well, combining with the forward to create greater chances in the top third. The full back must also be confident and strong when faced in a 1vs1 situation as they must have the ability to dribble and give danger to the defender in order to create greater crossing chances. </a:t>
            </a:r>
          </a:p>
          <a:p>
            <a:endParaRPr lang="en-AU" dirty="0"/>
          </a:p>
        </p:txBody>
      </p:sp>
      <p:pic>
        <p:nvPicPr>
          <p:cNvPr id="6" name="Picture 5" descr="FB2.jpg"/>
          <p:cNvPicPr>
            <a:picLocks noChangeAspect="1"/>
          </p:cNvPicPr>
          <p:nvPr/>
        </p:nvPicPr>
        <p:blipFill>
          <a:blip r:embed="rId2"/>
          <a:stretch>
            <a:fillRect/>
          </a:stretch>
        </p:blipFill>
        <p:spPr>
          <a:xfrm>
            <a:off x="611560" y="562352"/>
            <a:ext cx="7929586" cy="4638808"/>
          </a:xfrm>
          <a:prstGeom prst="rect">
            <a:avLst/>
          </a:prstGeom>
        </p:spPr>
      </p:pic>
    </p:spTree>
    <p:extLst>
      <p:ext uri="{BB962C8B-B14F-4D97-AF65-F5344CB8AC3E}">
        <p14:creationId xmlns:p14="http://schemas.microsoft.com/office/powerpoint/2010/main" val="2714696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66561"/>
            <a:ext cx="9144000" cy="0"/>
          </a:xfrm>
          <a:prstGeom prst="line">
            <a:avLst/>
          </a:prstGeom>
          <a:ln w="38100">
            <a:solidFill>
              <a:schemeClr val="tx2"/>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997714" y="260957"/>
            <a:ext cx="5112567" cy="575445"/>
          </a:xfrm>
          <a:prstGeom prst="rect">
            <a:avLst/>
          </a:prstGeom>
          <a:solidFill>
            <a:schemeClr val="bg1"/>
          </a:solidFill>
          <a:ln w="12700">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4F81BD">
                    <a:lumMod val="75000"/>
                  </a:srgbClr>
                </a:solidFill>
              </a:rPr>
              <a:t>MIDFIELDER (6)</a:t>
            </a:r>
          </a:p>
        </p:txBody>
      </p:sp>
      <p:graphicFrame>
        <p:nvGraphicFramePr>
          <p:cNvPr id="5" name="Table 4"/>
          <p:cNvGraphicFramePr>
            <a:graphicFrameLocks noGrp="1"/>
          </p:cNvGraphicFramePr>
          <p:nvPr>
            <p:extLst/>
          </p:nvPr>
        </p:nvGraphicFramePr>
        <p:xfrm>
          <a:off x="121783" y="1048298"/>
          <a:ext cx="8914713" cy="2664296"/>
        </p:xfrm>
        <a:graphic>
          <a:graphicData uri="http://schemas.openxmlformats.org/drawingml/2006/table">
            <a:tbl>
              <a:tblPr firstRow="1" bandRow="1">
                <a:tableStyleId>{5C22544A-7EE6-4342-B048-85BDC9FD1C3A}</a:tableStyleId>
              </a:tblPr>
              <a:tblGrid>
                <a:gridCol w="3591811">
                  <a:extLst>
                    <a:ext uri="{9D8B030D-6E8A-4147-A177-3AD203B41FA5}">
                      <a16:colId xmlns:a16="http://schemas.microsoft.com/office/drawing/2014/main" val="20000"/>
                    </a:ext>
                  </a:extLst>
                </a:gridCol>
                <a:gridCol w="1795818">
                  <a:extLst>
                    <a:ext uri="{9D8B030D-6E8A-4147-A177-3AD203B41FA5}">
                      <a16:colId xmlns:a16="http://schemas.microsoft.com/office/drawing/2014/main" val="20001"/>
                    </a:ext>
                  </a:extLst>
                </a:gridCol>
                <a:gridCol w="3527084">
                  <a:extLst>
                    <a:ext uri="{9D8B030D-6E8A-4147-A177-3AD203B41FA5}">
                      <a16:colId xmlns:a16="http://schemas.microsoft.com/office/drawing/2014/main" val="20002"/>
                    </a:ext>
                  </a:extLst>
                </a:gridCol>
              </a:tblGrid>
              <a:tr h="361322">
                <a:tc>
                  <a:txBody>
                    <a:bodyPr/>
                    <a:lstStyle/>
                    <a:p>
                      <a:pPr algn="ctr"/>
                      <a:r>
                        <a:rPr lang="en-GB" dirty="0"/>
                        <a:t>KEY HABITS: In Possession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t>KEY HABITS: Out of Possession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2302974">
                <a:tc>
                  <a:txBody>
                    <a:bodyPr/>
                    <a:lstStyle/>
                    <a:p>
                      <a:pPr marL="285750" indent="-285750">
                        <a:buFont typeface="Arial" panose="020B0604020202020204" pitchFamily="34" charset="0"/>
                        <a:buChar char="•"/>
                      </a:pPr>
                      <a:r>
                        <a:rPr lang="en-GB" sz="1200" dirty="0"/>
                        <a:t>Capable</a:t>
                      </a:r>
                      <a:r>
                        <a:rPr lang="en-GB" sz="1200" baseline="0" dirty="0"/>
                        <a:t> of receiving on the back foot on either side and can play off both feet</a:t>
                      </a:r>
                    </a:p>
                    <a:p>
                      <a:pPr marL="0" indent="0">
                        <a:buFont typeface="Arial" panose="020B0604020202020204" pitchFamily="34" charset="0"/>
                        <a:buNone/>
                      </a:pPr>
                      <a:endParaRPr lang="en-GB" sz="1200" dirty="0"/>
                    </a:p>
                    <a:p>
                      <a:pPr marL="285750" indent="-285750">
                        <a:buFont typeface="Arial" panose="020B0604020202020204" pitchFamily="34" charset="0"/>
                        <a:buChar char="•"/>
                      </a:pPr>
                      <a:r>
                        <a:rPr lang="en-GB" sz="1200" dirty="0"/>
                        <a:t>Has good 360’ awareness.</a:t>
                      </a:r>
                      <a:r>
                        <a:rPr lang="en-GB" sz="1200" baseline="0" dirty="0"/>
                        <a:t> (Master your Circle )</a:t>
                      </a:r>
                    </a:p>
                    <a:p>
                      <a:pPr marL="285750" indent="-285750">
                        <a:buFont typeface="Arial" panose="020B0604020202020204" pitchFamily="34" charset="0"/>
                        <a:buChar char="•"/>
                      </a:pPr>
                      <a:endParaRPr lang="en-GB" sz="1200" baseline="0" dirty="0"/>
                    </a:p>
                    <a:p>
                      <a:pPr marL="285750" indent="-285750">
                        <a:buFont typeface="Arial" panose="020B0604020202020204" pitchFamily="34" charset="0"/>
                        <a:buChar char="•"/>
                      </a:pPr>
                      <a:r>
                        <a:rPr lang="en-GB" sz="1200" baseline="0" dirty="0"/>
                        <a:t>Recognises space and makes good decisions on when to dribble or pass (begins to dictate the play)</a:t>
                      </a:r>
                    </a:p>
                    <a:p>
                      <a:pPr marL="285750" indent="-285750">
                        <a:buFont typeface="Arial" panose="020B0604020202020204" pitchFamily="34" charset="0"/>
                        <a:buChar char="•"/>
                      </a:pPr>
                      <a:endParaRPr lang="en-GB" sz="1200" baseline="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Positively effects all thirds of the pitch (adds goals &amp; assists)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400" dirty="0"/>
                        <a:t>Recognises triggers to win the ball or</a:t>
                      </a:r>
                      <a:r>
                        <a:rPr lang="en-GB" sz="1400" baseline="0" dirty="0"/>
                        <a:t> d</a:t>
                      </a:r>
                      <a:r>
                        <a:rPr lang="en-GB" sz="1400" dirty="0"/>
                        <a:t>elay . </a:t>
                      </a:r>
                    </a:p>
                    <a:p>
                      <a:pPr marL="171450" indent="-171450">
                        <a:buFont typeface="Arial" panose="020B0604020202020204" pitchFamily="34" charset="0"/>
                        <a:buChar char="•"/>
                      </a:pPr>
                      <a:endParaRPr lang="en-GB" sz="14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Works effectively in units &amp; pairs to screen his defenders or make play predictable</a:t>
                      </a:r>
                    </a:p>
                    <a:p>
                      <a:pPr marL="0" indent="0">
                        <a:buFont typeface="Arial" panose="020B0604020202020204" pitchFamily="34" charset="0"/>
                        <a:buNone/>
                      </a:pPr>
                      <a:endParaRPr lang="en-GB" sz="1400" dirty="0"/>
                    </a:p>
                    <a:p>
                      <a:pPr marL="171450" indent="-171450">
                        <a:buFont typeface="Arial" panose="020B0604020202020204" pitchFamily="34" charset="0"/>
                        <a:buChar char="•"/>
                      </a:pPr>
                      <a:r>
                        <a:rPr lang="en-GB" sz="1400" dirty="0"/>
                        <a:t>Anticipates danger early and is quick on transition</a:t>
                      </a:r>
                      <a:r>
                        <a:rPr lang="en-GB" sz="1400" baseline="0" dirty="0"/>
                        <a:t> to either press or regains shape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107504" y="3717032"/>
          <a:ext cx="8928992" cy="3041709"/>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tblGrid>
              <a:tr h="379874">
                <a:tc>
                  <a:txBody>
                    <a:bodyPr/>
                    <a:lstStyle/>
                    <a:p>
                      <a:pPr algn="ctr"/>
                      <a:r>
                        <a:rPr lang="en-GB" sz="2000" dirty="0"/>
                        <a:t>TECHNIQUE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2000" dirty="0">
                          <a:solidFill>
                            <a:schemeClr val="bg1"/>
                          </a:solidFill>
                        </a:rPr>
                        <a:t>INTELLIGENCE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314949">
                <a:tc>
                  <a:txBody>
                    <a:bodyPr/>
                    <a:lstStyle/>
                    <a:p>
                      <a:pPr marL="285750" indent="-285750">
                        <a:buFont typeface="Arial" panose="020B0604020202020204" pitchFamily="34" charset="0"/>
                        <a:buChar char="•"/>
                      </a:pPr>
                      <a:r>
                        <a:rPr lang="en-GB" sz="1200" dirty="0"/>
                        <a:t>Can</a:t>
                      </a:r>
                      <a:r>
                        <a:rPr lang="en-GB" sz="1200" baseline="0" dirty="0"/>
                        <a:t> drive forward with the ball </a:t>
                      </a:r>
                    </a:p>
                    <a:p>
                      <a:pPr marL="285750" indent="-285750">
                        <a:buFont typeface="Arial" panose="020B0604020202020204" pitchFamily="34" charset="0"/>
                        <a:buChar char="•"/>
                      </a:pPr>
                      <a:r>
                        <a:rPr lang="en-GB" sz="1200" baseline="0" dirty="0"/>
                        <a:t>Has good positive and soft first touch </a:t>
                      </a:r>
                    </a:p>
                    <a:p>
                      <a:pPr marL="285750" indent="-285750">
                        <a:buFont typeface="Arial" panose="020B0604020202020204" pitchFamily="34" charset="0"/>
                        <a:buChar char="•"/>
                      </a:pPr>
                      <a:r>
                        <a:rPr lang="en-GB" sz="1200" baseline="0" dirty="0"/>
                        <a:t>Can play short passes effectively ( be creative ) </a:t>
                      </a:r>
                    </a:p>
                    <a:p>
                      <a:pPr marL="285750" indent="-285750">
                        <a:buFont typeface="Arial" panose="020B0604020202020204" pitchFamily="34" charset="0"/>
                        <a:buChar char="•"/>
                      </a:pPr>
                      <a:r>
                        <a:rPr lang="en-GB" sz="1200" baseline="0" dirty="0"/>
                        <a:t>Can receive the ball effectively on the half-turn</a:t>
                      </a:r>
                    </a:p>
                    <a:p>
                      <a:pPr marL="285750" indent="-285750">
                        <a:buFont typeface="Arial" panose="020B0604020202020204" pitchFamily="34" charset="0"/>
                        <a:buChar char="•"/>
                      </a:pPr>
                      <a:r>
                        <a:rPr lang="en-GB" sz="1200" baseline="0" dirty="0"/>
                        <a:t>Has simple and effective 1v1 skills  in tight areas</a:t>
                      </a:r>
                    </a:p>
                    <a:p>
                      <a:pPr marL="285750" indent="-285750">
                        <a:buFont typeface="Arial" panose="020B0604020202020204" pitchFamily="34" charset="0"/>
                        <a:buChar char="•"/>
                      </a:pPr>
                      <a:r>
                        <a:rPr lang="en-GB" sz="1200" baseline="0" dirty="0"/>
                        <a:t>Can play quick combinations </a:t>
                      </a:r>
                    </a:p>
                    <a:p>
                      <a:pPr marL="285750" indent="-285750">
                        <a:buFont typeface="Arial" panose="020B0604020202020204" pitchFamily="34" charset="0"/>
                        <a:buChar char="•"/>
                      </a:pPr>
                      <a:r>
                        <a:rPr lang="en-GB" sz="1200" baseline="0" dirty="0"/>
                        <a:t>Begins to develop a range of passing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baseline="0" dirty="0">
                          <a:solidFill>
                            <a:schemeClr val="dk1"/>
                          </a:solidFill>
                          <a:effectLst/>
                          <a:latin typeface="+mn-lt"/>
                          <a:ea typeface="+mn-ea"/>
                          <a:cs typeface="+mn-cs"/>
                        </a:rPr>
                        <a:t>Is brave in possession and recognises opportunities to make forward runs.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Can become the pivot player to support play all over the pitch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Often knows his next pass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Gets head up early recognising when to play with minimal touches .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Looks to find pockets of space to receive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9874">
                <a:tc>
                  <a:txBody>
                    <a:bodyPr/>
                    <a:lstStyle/>
                    <a:p>
                      <a:pPr algn="ctr"/>
                      <a:r>
                        <a:rPr lang="en-GB" sz="2000" b="1" dirty="0">
                          <a:solidFill>
                            <a:schemeClr val="bg1"/>
                          </a:solidFill>
                        </a:rPr>
                        <a:t>ATHLETICISM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b="1" dirty="0">
                          <a:solidFill>
                            <a:schemeClr val="bg1"/>
                          </a:solidFill>
                        </a:rPr>
                        <a:t>PERSONALITY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877629">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Has good all round ABCs .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consistently get from box to box</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Strives to be an excellent learner &amp; takes ownership of his development</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Brave in the tackle </a:t>
                      </a:r>
                      <a:r>
                        <a:rPr lang="en-GB" sz="1200" b="1" baseline="0" dirty="0"/>
                        <a:t>(IRISH)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Shows imagination  and creativity in possession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pic>
        <p:nvPicPr>
          <p:cNvPr id="10" name="Picture 9" descr="cm.jpg"/>
          <p:cNvPicPr>
            <a:picLocks noChangeAspect="1"/>
          </p:cNvPicPr>
          <p:nvPr/>
        </p:nvPicPr>
        <p:blipFill>
          <a:blip r:embed="rId3"/>
          <a:stretch>
            <a:fillRect/>
          </a:stretch>
        </p:blipFill>
        <p:spPr>
          <a:xfrm>
            <a:off x="3643306" y="1071546"/>
            <a:ext cx="1928826" cy="2643206"/>
          </a:xfrm>
          <a:prstGeom prst="rect">
            <a:avLst/>
          </a:prstGeom>
        </p:spPr>
      </p:pic>
    </p:spTree>
    <p:extLst>
      <p:ext uri="{BB962C8B-B14F-4D97-AF65-F5344CB8AC3E}">
        <p14:creationId xmlns:p14="http://schemas.microsoft.com/office/powerpoint/2010/main" val="3050498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0"/>
            <a:ext cx="7467600" cy="582594"/>
          </a:xfrm>
        </p:spPr>
        <p:txBody>
          <a:bodyPr>
            <a:normAutofit/>
          </a:bodyPr>
          <a:lstStyle/>
          <a:p>
            <a:pPr algn="ctr"/>
            <a:r>
              <a:rPr lang="en-GB" sz="3200" b="1" dirty="0">
                <a:solidFill>
                  <a:srgbClr val="4F81BD">
                    <a:lumMod val="75000"/>
                  </a:srgbClr>
                </a:solidFill>
              </a:rPr>
              <a:t>MIDFIELDER (6)</a:t>
            </a:r>
            <a:endParaRPr lang="en-AU" dirty="0"/>
          </a:p>
        </p:txBody>
      </p:sp>
      <p:sp>
        <p:nvSpPr>
          <p:cNvPr id="3" name="Content Placeholder 2"/>
          <p:cNvSpPr>
            <a:spLocks noGrp="1"/>
          </p:cNvSpPr>
          <p:nvPr>
            <p:ph idx="1"/>
          </p:nvPr>
        </p:nvSpPr>
        <p:spPr>
          <a:xfrm>
            <a:off x="214282" y="571480"/>
            <a:ext cx="8643998" cy="6143668"/>
          </a:xfrm>
          <a:solidFill>
            <a:schemeClr val="bg1">
              <a:lumMod val="85000"/>
            </a:schemeClr>
          </a:solidFill>
          <a:ln>
            <a:solidFill>
              <a:schemeClr val="tx1"/>
            </a:solidFill>
          </a:ln>
        </p:spPr>
        <p:txBody>
          <a:bodyPr>
            <a:normAutofit lnSpcReduction="10000"/>
          </a:bodyPr>
          <a:lstStyle/>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r>
              <a:rPr lang="en-AU" sz="1200" dirty="0"/>
              <a:t>The defensive midfielder is one of the most essential roles in the modern day football and is considered the back bone of both the offensive and defensive part of the game.  </a:t>
            </a:r>
          </a:p>
          <a:p>
            <a:r>
              <a:rPr lang="en-AU" sz="1200" dirty="0"/>
              <a:t>In terms of offensive tasks, the defensive midfielders are acting as the link between the backline players and the attacking midfielders and forwards. </a:t>
            </a:r>
          </a:p>
          <a:p>
            <a:r>
              <a:rPr lang="en-AU" sz="1200" dirty="0"/>
              <a:t>Offensively, the player’s first objective is to feed the ball and deliver accurate passes to his teammates. The second best option is to use long passes to both flank attackers. He is  also a key man in conducting a switch of play therefore he must also be confident in the ability to switch the play by either sending long aerial balls to either side of the wingers or directly to the striker.   </a:t>
            </a:r>
          </a:p>
          <a:p>
            <a:r>
              <a:rPr lang="en-AU" sz="1200" dirty="0"/>
              <a:t>In terms of defensive duties, he may act as a sweeper in front of the backline to clear all balls and to mark any opponent who comes into the crucial area. </a:t>
            </a:r>
          </a:p>
        </p:txBody>
      </p:sp>
      <p:pic>
        <p:nvPicPr>
          <p:cNvPr id="5" name="Picture 4" descr="CM6.jpg"/>
          <p:cNvPicPr>
            <a:picLocks noChangeAspect="1"/>
          </p:cNvPicPr>
          <p:nvPr/>
        </p:nvPicPr>
        <p:blipFill>
          <a:blip r:embed="rId2"/>
          <a:stretch>
            <a:fillRect/>
          </a:stretch>
        </p:blipFill>
        <p:spPr>
          <a:xfrm>
            <a:off x="928662" y="571480"/>
            <a:ext cx="7215206" cy="4000528"/>
          </a:xfrm>
          <a:prstGeom prst="rect">
            <a:avLst/>
          </a:prstGeom>
        </p:spPr>
      </p:pic>
    </p:spTree>
    <p:extLst>
      <p:ext uri="{BB962C8B-B14F-4D97-AF65-F5344CB8AC3E}">
        <p14:creationId xmlns:p14="http://schemas.microsoft.com/office/powerpoint/2010/main" val="1743746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3131840" y="462409"/>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4"/>
          <a:stretch>
            <a:fillRect/>
          </a:stretch>
        </p:blipFill>
        <p:spPr>
          <a:xfrm>
            <a:off x="-364" y="4842933"/>
            <a:ext cx="9144000" cy="2038291"/>
          </a:xfrm>
          <a:prstGeom prst="rect">
            <a:avLst/>
          </a:prstGeom>
        </p:spPr>
      </p:pic>
      <p:sp>
        <p:nvSpPr>
          <p:cNvPr id="9" name="Content Placeholder 2"/>
          <p:cNvSpPr txBox="1">
            <a:spLocks/>
          </p:cNvSpPr>
          <p:nvPr/>
        </p:nvSpPr>
        <p:spPr>
          <a:xfrm>
            <a:off x="416590" y="285728"/>
            <a:ext cx="8031266" cy="6572272"/>
          </a:xfrm>
          <a:prstGeom prst="rect">
            <a:avLst/>
          </a:prstGeom>
        </p:spPr>
        <p:txBody>
          <a:bodyPr vert="horz" lIns="91440" tIns="45720" rIns="91440" bIns="45720" rtlCol="0">
            <a:normAutofit fontScale="3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panose="020B0604020202020204" pitchFamily="34" charset="0"/>
              <a:buNone/>
            </a:pPr>
            <a:endParaRPr lang="en-AU" sz="4200" b="1" u="sng" dirty="0">
              <a:solidFill>
                <a:schemeClr val="accent6"/>
              </a:solidFill>
            </a:endParaRPr>
          </a:p>
          <a:p>
            <a:pPr algn="ctr">
              <a:buFont typeface="Arial" panose="020B0604020202020204" pitchFamily="34" charset="0"/>
              <a:buNone/>
            </a:pPr>
            <a:endParaRPr lang="en-AU" sz="4200" b="1" u="sng" dirty="0">
              <a:solidFill>
                <a:schemeClr val="accent6"/>
              </a:solidFill>
            </a:endParaRPr>
          </a:p>
          <a:p>
            <a:pPr algn="ctr">
              <a:buFont typeface="Arial" panose="020B0604020202020204" pitchFamily="34" charset="0"/>
              <a:buNone/>
            </a:pPr>
            <a:endParaRPr lang="en-AU" sz="4200" dirty="0">
              <a:solidFill>
                <a:schemeClr val="accent6"/>
              </a:solidFill>
            </a:endParaRPr>
          </a:p>
          <a:p>
            <a:pPr algn="ctr">
              <a:buFont typeface="Arial" panose="020B0604020202020204" pitchFamily="34" charset="0"/>
              <a:buNone/>
            </a:pPr>
            <a:endParaRPr lang="en-AU" sz="4200" dirty="0"/>
          </a:p>
          <a:p>
            <a:pPr algn="ctr">
              <a:buFont typeface="Arial" panose="020B0604020202020204" pitchFamily="34" charset="0"/>
              <a:buNone/>
            </a:pPr>
            <a:r>
              <a:rPr lang="en-AU" sz="4200" b="1" dirty="0"/>
              <a:t> </a:t>
            </a:r>
            <a:r>
              <a:rPr lang="en-AU" sz="4200" b="1" u="sng" dirty="0"/>
              <a:t> </a:t>
            </a:r>
            <a:r>
              <a:rPr lang="en-AU" sz="4900" b="1" u="sng" dirty="0"/>
              <a:t>Vision – Where we want to be!</a:t>
            </a:r>
          </a:p>
          <a:p>
            <a:pPr algn="ctr">
              <a:buFont typeface="Arial" panose="020B0604020202020204" pitchFamily="34" charset="0"/>
              <a:buNone/>
            </a:pPr>
            <a:endParaRPr lang="en-US" b="1" i="1" dirty="0"/>
          </a:p>
          <a:p>
            <a:endParaRPr lang="en-US" b="1" i="1" dirty="0"/>
          </a:p>
          <a:p>
            <a:r>
              <a:rPr lang="en-US" sz="4900" dirty="0"/>
              <a:t>To develop and implement the leading youth football development program in FGC.  We also wish to be recognized for our style of football and playing philosophy, know as… The </a:t>
            </a:r>
            <a:r>
              <a:rPr lang="en-US" sz="4900" dirty="0" err="1"/>
              <a:t>Mudgee</a:t>
            </a:r>
            <a:r>
              <a:rPr lang="en-US" sz="4900" dirty="0"/>
              <a:t> Way</a:t>
            </a:r>
          </a:p>
          <a:p>
            <a:pPr>
              <a:buFont typeface="Arial" panose="020B0604020202020204" pitchFamily="34" charset="0"/>
              <a:buNone/>
            </a:pPr>
            <a:endParaRPr lang="en-AU" sz="4900" dirty="0"/>
          </a:p>
          <a:p>
            <a:pPr algn="ctr">
              <a:buFont typeface="Arial" panose="020B0604020202020204" pitchFamily="34" charset="0"/>
              <a:buNone/>
            </a:pPr>
            <a:r>
              <a:rPr lang="en-US" sz="4900" b="1" dirty="0"/>
              <a:t>We will achieve this vision by:</a:t>
            </a:r>
            <a:endParaRPr lang="en-AU" sz="4900" b="1" dirty="0"/>
          </a:p>
          <a:p>
            <a:endParaRPr lang="en-AU" sz="4900" dirty="0"/>
          </a:p>
          <a:p>
            <a:r>
              <a:rPr lang="en-US" sz="4900" dirty="0"/>
              <a:t>Implementing the FFA National Curriculum and The JDP (across all junior teams)</a:t>
            </a:r>
            <a:endParaRPr lang="en-AU" sz="4900" dirty="0"/>
          </a:p>
          <a:p>
            <a:r>
              <a:rPr lang="en-US" sz="4900" dirty="0"/>
              <a:t>Maintaining a club philosophy and policy of development </a:t>
            </a:r>
            <a:endParaRPr lang="en-AU" sz="4900" dirty="0"/>
          </a:p>
          <a:p>
            <a:r>
              <a:rPr lang="en-US" sz="4900" dirty="0"/>
              <a:t>Recruiting and developing experienced and qualified coaches with an aligned coaching philosophy and values</a:t>
            </a:r>
            <a:endParaRPr lang="en-AU" sz="4900" dirty="0"/>
          </a:p>
          <a:p>
            <a:r>
              <a:rPr lang="en-US" sz="4900" dirty="0"/>
              <a:t>Focusing on core Club Values which are just as important off the football pitch and in life as they are on the football pitch</a:t>
            </a:r>
            <a:endParaRPr lang="en-AU" sz="4900" dirty="0"/>
          </a:p>
          <a:p>
            <a:r>
              <a:rPr lang="en-US" sz="4900" dirty="0"/>
              <a:t>Adhering to a playing style and philosophy of ‘creative, and positive possession base football’, </a:t>
            </a:r>
          </a:p>
          <a:p>
            <a:endParaRPr lang="en-US" sz="4900" dirty="0"/>
          </a:p>
          <a:p>
            <a:r>
              <a:rPr lang="en-US" sz="4900" dirty="0"/>
              <a:t>This will be achieved by implementing “</a:t>
            </a:r>
            <a:r>
              <a:rPr lang="en-US" sz="4900" b="1" dirty="0"/>
              <a:t>THE JUNIOR DEVELOPMENT PLAN</a:t>
            </a:r>
            <a:r>
              <a:rPr lang="en-US" sz="4900" dirty="0"/>
              <a:t>” at all junior levels of the club</a:t>
            </a:r>
            <a:endParaRPr lang="en-AU" sz="4900" dirty="0"/>
          </a:p>
          <a:p>
            <a:endParaRPr lang="en-AU" dirty="0"/>
          </a:p>
        </p:txBody>
      </p:sp>
      <p:pic>
        <p:nvPicPr>
          <p:cNvPr id="8" name="Picture 7" descr="A close up of a sign&#10;&#10;Description automatically generated">
            <a:extLst>
              <a:ext uri="{FF2B5EF4-FFF2-40B4-BE49-F238E27FC236}">
                <a16:creationId xmlns:a16="http://schemas.microsoft.com/office/drawing/2014/main" id="{04E5B1D1-5DC4-4DBA-AA64-ECE929A929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0" name="Picture 9">
            <a:extLst>
              <a:ext uri="{FF2B5EF4-FFF2-40B4-BE49-F238E27FC236}">
                <a16:creationId xmlns:a16="http://schemas.microsoft.com/office/drawing/2014/main" id="{E71F5DA7-64C6-4A75-8269-6220F0A5FA5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741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467600" cy="582594"/>
          </a:xfrm>
        </p:spPr>
        <p:txBody>
          <a:bodyPr/>
          <a:lstStyle/>
          <a:p>
            <a:pPr algn="ctr"/>
            <a:r>
              <a:rPr lang="en-GB" sz="2800" b="1" dirty="0">
                <a:solidFill>
                  <a:srgbClr val="4F81BD">
                    <a:lumMod val="75000"/>
                  </a:srgbClr>
                </a:solidFill>
              </a:rPr>
              <a:t>MIDFIELDER (6)</a:t>
            </a:r>
            <a:endParaRPr lang="en-AU" dirty="0"/>
          </a:p>
        </p:txBody>
      </p:sp>
      <p:sp>
        <p:nvSpPr>
          <p:cNvPr id="3" name="Content Placeholder 2"/>
          <p:cNvSpPr>
            <a:spLocks noGrp="1"/>
          </p:cNvSpPr>
          <p:nvPr>
            <p:ph idx="1"/>
          </p:nvPr>
        </p:nvSpPr>
        <p:spPr>
          <a:xfrm>
            <a:off x="142844" y="714356"/>
            <a:ext cx="8786874" cy="6000792"/>
          </a:xfrm>
          <a:solidFill>
            <a:schemeClr val="bg1">
              <a:lumMod val="85000"/>
            </a:schemeClr>
          </a:solidFill>
          <a:ln>
            <a:solidFill>
              <a:schemeClr val="tx1"/>
            </a:solidFill>
          </a:ln>
        </p:spPr>
        <p:txBody>
          <a:bodyPr>
            <a:normAutofit fontScale="92500" lnSpcReduction="20000"/>
          </a:bodyPr>
          <a:lstStyle/>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r>
              <a:rPr lang="en-AU" sz="1300" b="1" dirty="0"/>
              <a:t>Covering crucial area</a:t>
            </a:r>
          </a:p>
          <a:p>
            <a:r>
              <a:rPr lang="en-AU" sz="1300" dirty="0"/>
              <a:t>In terms of defensive duties, he may act as a sweeper (Screen) in front of the backline to clear all balls and to mark any opponent who comes into the crucial area. </a:t>
            </a:r>
          </a:p>
          <a:p>
            <a:pPr>
              <a:buNone/>
            </a:pPr>
            <a:r>
              <a:rPr lang="en-AU" sz="1000" dirty="0"/>
              <a:t> </a:t>
            </a:r>
          </a:p>
        </p:txBody>
      </p:sp>
      <p:pic>
        <p:nvPicPr>
          <p:cNvPr id="4" name="Picture 3" descr="CM6A.jpg"/>
          <p:cNvPicPr>
            <a:picLocks noChangeAspect="1"/>
          </p:cNvPicPr>
          <p:nvPr/>
        </p:nvPicPr>
        <p:blipFill>
          <a:blip r:embed="rId2"/>
          <a:stretch>
            <a:fillRect/>
          </a:stretch>
        </p:blipFill>
        <p:spPr>
          <a:xfrm>
            <a:off x="642910" y="714356"/>
            <a:ext cx="7991255" cy="4674884"/>
          </a:xfrm>
          <a:prstGeom prst="rect">
            <a:avLst/>
          </a:prstGeom>
        </p:spPr>
      </p:pic>
    </p:spTree>
    <p:extLst>
      <p:ext uri="{BB962C8B-B14F-4D97-AF65-F5344CB8AC3E}">
        <p14:creationId xmlns:p14="http://schemas.microsoft.com/office/powerpoint/2010/main" val="935643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66561"/>
            <a:ext cx="9144000" cy="0"/>
          </a:xfrm>
          <a:prstGeom prst="line">
            <a:avLst/>
          </a:prstGeom>
          <a:ln w="38100">
            <a:solidFill>
              <a:schemeClr val="tx2"/>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997714" y="260957"/>
            <a:ext cx="5112567" cy="575445"/>
          </a:xfrm>
          <a:prstGeom prst="rect">
            <a:avLst/>
          </a:prstGeom>
          <a:solidFill>
            <a:schemeClr val="bg1"/>
          </a:solidFill>
          <a:ln w="12700">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4F81BD">
                    <a:lumMod val="75000"/>
                  </a:srgbClr>
                </a:solidFill>
              </a:rPr>
              <a:t>MIDFIELDER (8/10)</a:t>
            </a:r>
          </a:p>
        </p:txBody>
      </p:sp>
      <p:graphicFrame>
        <p:nvGraphicFramePr>
          <p:cNvPr id="5" name="Table 4"/>
          <p:cNvGraphicFramePr>
            <a:graphicFrameLocks noGrp="1"/>
          </p:cNvGraphicFramePr>
          <p:nvPr>
            <p:extLst/>
          </p:nvPr>
        </p:nvGraphicFramePr>
        <p:xfrm>
          <a:off x="121783" y="857232"/>
          <a:ext cx="8914713" cy="2860826"/>
        </p:xfrm>
        <a:graphic>
          <a:graphicData uri="http://schemas.openxmlformats.org/drawingml/2006/table">
            <a:tbl>
              <a:tblPr firstRow="1" bandRow="1">
                <a:tableStyleId>{5C22544A-7EE6-4342-B048-85BDC9FD1C3A}</a:tableStyleId>
              </a:tblPr>
              <a:tblGrid>
                <a:gridCol w="3591811">
                  <a:extLst>
                    <a:ext uri="{9D8B030D-6E8A-4147-A177-3AD203B41FA5}">
                      <a16:colId xmlns:a16="http://schemas.microsoft.com/office/drawing/2014/main" val="20000"/>
                    </a:ext>
                  </a:extLst>
                </a:gridCol>
                <a:gridCol w="1795818">
                  <a:extLst>
                    <a:ext uri="{9D8B030D-6E8A-4147-A177-3AD203B41FA5}">
                      <a16:colId xmlns:a16="http://schemas.microsoft.com/office/drawing/2014/main" val="20001"/>
                    </a:ext>
                  </a:extLst>
                </a:gridCol>
                <a:gridCol w="3527084">
                  <a:extLst>
                    <a:ext uri="{9D8B030D-6E8A-4147-A177-3AD203B41FA5}">
                      <a16:colId xmlns:a16="http://schemas.microsoft.com/office/drawing/2014/main" val="20002"/>
                    </a:ext>
                  </a:extLst>
                </a:gridCol>
              </a:tblGrid>
              <a:tr h="391946">
                <a:tc>
                  <a:txBody>
                    <a:bodyPr/>
                    <a:lstStyle/>
                    <a:p>
                      <a:pPr algn="ctr"/>
                      <a:r>
                        <a:rPr lang="en-GB" dirty="0"/>
                        <a:t>KEY HABITS: In Possession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t>KEY HABITS: Out of Possession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2467854">
                <a:tc>
                  <a:txBody>
                    <a:bodyPr/>
                    <a:lstStyle/>
                    <a:p>
                      <a:pPr marL="285750" indent="-285750">
                        <a:buFont typeface="Arial" panose="020B0604020202020204" pitchFamily="34" charset="0"/>
                        <a:buChar char="•"/>
                      </a:pPr>
                      <a:r>
                        <a:rPr lang="en-GB" sz="1200" dirty="0"/>
                        <a:t>Capable</a:t>
                      </a:r>
                      <a:r>
                        <a:rPr lang="en-GB" sz="1200" baseline="0" dirty="0"/>
                        <a:t> of receiving on the back foot on either side and can play off both feet</a:t>
                      </a:r>
                    </a:p>
                    <a:p>
                      <a:pPr marL="0" indent="0">
                        <a:buFont typeface="Arial" panose="020B0604020202020204" pitchFamily="34" charset="0"/>
                        <a:buNone/>
                      </a:pPr>
                      <a:endParaRPr lang="en-GB" sz="1200" dirty="0"/>
                    </a:p>
                    <a:p>
                      <a:pPr marL="285750" indent="-285750">
                        <a:buFont typeface="Arial" panose="020B0604020202020204" pitchFamily="34" charset="0"/>
                        <a:buChar char="•"/>
                      </a:pPr>
                      <a:r>
                        <a:rPr lang="en-GB" sz="1200" dirty="0"/>
                        <a:t>Has good 360’ awareness.</a:t>
                      </a:r>
                      <a:r>
                        <a:rPr lang="en-GB" sz="1200" baseline="0" dirty="0"/>
                        <a:t> (Master your Circle )</a:t>
                      </a:r>
                    </a:p>
                    <a:p>
                      <a:pPr marL="285750" indent="-285750">
                        <a:buFont typeface="Arial" panose="020B0604020202020204" pitchFamily="34" charset="0"/>
                        <a:buChar char="•"/>
                      </a:pPr>
                      <a:endParaRPr lang="en-GB" sz="1200" baseline="0" dirty="0"/>
                    </a:p>
                    <a:p>
                      <a:pPr marL="285750" indent="-285750">
                        <a:buFont typeface="Arial" panose="020B0604020202020204" pitchFamily="34" charset="0"/>
                        <a:buChar char="•"/>
                      </a:pPr>
                      <a:r>
                        <a:rPr lang="en-GB" sz="1200" baseline="0" dirty="0"/>
                        <a:t>Recognises space and makes good decisions on when to dribble or pass (begins to dictate the play)</a:t>
                      </a:r>
                    </a:p>
                    <a:p>
                      <a:pPr marL="285750" indent="-285750">
                        <a:buFont typeface="Arial" panose="020B0604020202020204" pitchFamily="34" charset="0"/>
                        <a:buChar char="•"/>
                      </a:pPr>
                      <a:endParaRPr lang="en-GB" sz="1200" baseline="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Positively effects all thirds of the pitch (adds goals &amp; assists)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Makes good decisions on when to dribble or pass. </a:t>
                      </a:r>
                      <a:endParaRPr lang="en-GB" sz="12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400" dirty="0"/>
                        <a:t>Recognises triggers to win the ball or</a:t>
                      </a:r>
                      <a:r>
                        <a:rPr lang="en-GB" sz="1400" baseline="0" dirty="0"/>
                        <a:t> d</a:t>
                      </a:r>
                      <a:r>
                        <a:rPr lang="en-GB" sz="1400" dirty="0"/>
                        <a:t>elay . </a:t>
                      </a:r>
                    </a:p>
                    <a:p>
                      <a:pPr marL="171450" indent="-171450">
                        <a:buFont typeface="Arial" panose="020B0604020202020204" pitchFamily="34" charset="0"/>
                        <a:buChar char="•"/>
                      </a:pPr>
                      <a:endParaRPr lang="en-GB" sz="14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Works effectively in units &amp; pairs to screen his defenders or make play predictable</a:t>
                      </a:r>
                    </a:p>
                    <a:p>
                      <a:pPr marL="0" indent="0">
                        <a:buFont typeface="Arial" panose="020B0604020202020204" pitchFamily="34" charset="0"/>
                        <a:buNone/>
                      </a:pPr>
                      <a:endParaRPr lang="en-GB" sz="1400" dirty="0"/>
                    </a:p>
                    <a:p>
                      <a:pPr marL="171450" indent="-171450">
                        <a:buFont typeface="Arial" panose="020B0604020202020204" pitchFamily="34" charset="0"/>
                        <a:buChar char="•"/>
                      </a:pPr>
                      <a:r>
                        <a:rPr lang="en-GB" sz="1400" dirty="0"/>
                        <a:t>Anticipates danger early and is quick on transition</a:t>
                      </a:r>
                      <a:r>
                        <a:rPr lang="en-GB" sz="1400" baseline="0" dirty="0"/>
                        <a:t> to either press or regains shape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107504" y="3717032"/>
          <a:ext cx="8928992" cy="3041709"/>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tblGrid>
              <a:tr h="379874">
                <a:tc>
                  <a:txBody>
                    <a:bodyPr/>
                    <a:lstStyle/>
                    <a:p>
                      <a:pPr algn="ctr"/>
                      <a:r>
                        <a:rPr lang="en-GB" sz="2000" dirty="0"/>
                        <a:t>TECHNIQUE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2000" dirty="0">
                          <a:solidFill>
                            <a:schemeClr val="bg1"/>
                          </a:solidFill>
                        </a:rPr>
                        <a:t>INTELLIGENCE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314949">
                <a:tc>
                  <a:txBody>
                    <a:bodyPr/>
                    <a:lstStyle/>
                    <a:p>
                      <a:pPr marL="285750" indent="-285750">
                        <a:buFont typeface="Arial" panose="020B0604020202020204" pitchFamily="34" charset="0"/>
                        <a:buChar char="•"/>
                      </a:pPr>
                      <a:r>
                        <a:rPr lang="en-GB" sz="1200" dirty="0"/>
                        <a:t>Can</a:t>
                      </a:r>
                      <a:r>
                        <a:rPr lang="en-GB" sz="1200" baseline="0" dirty="0"/>
                        <a:t> drive forward with the ball </a:t>
                      </a:r>
                    </a:p>
                    <a:p>
                      <a:pPr marL="285750" indent="-285750">
                        <a:buFont typeface="Arial" panose="020B0604020202020204" pitchFamily="34" charset="0"/>
                        <a:buChar char="•"/>
                      </a:pPr>
                      <a:r>
                        <a:rPr lang="en-GB" sz="1200" baseline="0" dirty="0"/>
                        <a:t>Has good positive and soft first touch </a:t>
                      </a:r>
                    </a:p>
                    <a:p>
                      <a:pPr marL="285750" indent="-285750">
                        <a:buFont typeface="Arial" panose="020B0604020202020204" pitchFamily="34" charset="0"/>
                        <a:buChar char="•"/>
                      </a:pPr>
                      <a:r>
                        <a:rPr lang="en-GB" sz="1200" baseline="0" dirty="0"/>
                        <a:t>Can play short passes effectively ( be creative ) </a:t>
                      </a:r>
                    </a:p>
                    <a:p>
                      <a:pPr marL="285750" indent="-285750">
                        <a:buFont typeface="Arial" panose="020B0604020202020204" pitchFamily="34" charset="0"/>
                        <a:buChar char="•"/>
                      </a:pPr>
                      <a:r>
                        <a:rPr lang="en-GB" sz="1200" baseline="0" dirty="0"/>
                        <a:t>Can receive the ball effectively on the half-turn</a:t>
                      </a:r>
                    </a:p>
                    <a:p>
                      <a:pPr marL="285750" indent="-285750">
                        <a:buFont typeface="Arial" panose="020B0604020202020204" pitchFamily="34" charset="0"/>
                        <a:buChar char="•"/>
                      </a:pPr>
                      <a:r>
                        <a:rPr lang="en-GB" sz="1200" baseline="0" dirty="0"/>
                        <a:t>Has simple and effective 1v1 skills  in tight areas</a:t>
                      </a:r>
                    </a:p>
                    <a:p>
                      <a:pPr marL="285750" indent="-285750">
                        <a:buFont typeface="Arial" panose="020B0604020202020204" pitchFamily="34" charset="0"/>
                        <a:buChar char="•"/>
                      </a:pPr>
                      <a:r>
                        <a:rPr lang="en-GB" sz="1200" baseline="0" dirty="0"/>
                        <a:t>Can play quick combinations </a:t>
                      </a:r>
                    </a:p>
                    <a:p>
                      <a:pPr marL="285750" indent="-285750">
                        <a:buFont typeface="Arial" panose="020B0604020202020204" pitchFamily="34" charset="0"/>
                        <a:buChar char="•"/>
                      </a:pPr>
                      <a:r>
                        <a:rPr lang="en-GB" sz="1200" baseline="0" dirty="0"/>
                        <a:t>Begins to develop a range of passing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baseline="0" dirty="0">
                          <a:solidFill>
                            <a:schemeClr val="dk1"/>
                          </a:solidFill>
                          <a:effectLst/>
                          <a:latin typeface="+mn-lt"/>
                          <a:ea typeface="+mn-ea"/>
                          <a:cs typeface="+mn-cs"/>
                        </a:rPr>
                        <a:t>Is brave in possession and recognises opportunities to make forward runs.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Can become the link player to support attacking play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Often knows his next pass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Gets head up early recognising when to play with minimal touches .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Looks to find pockets of space to receive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9874">
                <a:tc>
                  <a:txBody>
                    <a:bodyPr/>
                    <a:lstStyle/>
                    <a:p>
                      <a:pPr algn="ctr"/>
                      <a:r>
                        <a:rPr lang="en-GB" sz="2000" b="1" dirty="0">
                          <a:solidFill>
                            <a:schemeClr val="bg1"/>
                          </a:solidFill>
                        </a:rPr>
                        <a:t>ATHLETICISM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b="1" dirty="0">
                          <a:solidFill>
                            <a:schemeClr val="bg1"/>
                          </a:solidFill>
                        </a:rPr>
                        <a:t>PERSONALITY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877629">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Has good all round ABCs .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consistently get from box to box</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Is</a:t>
                      </a:r>
                      <a:r>
                        <a:rPr lang="en-GB" sz="1200" kern="1200" baseline="0" dirty="0">
                          <a:solidFill>
                            <a:schemeClr val="dk1"/>
                          </a:solidFill>
                          <a:effectLst/>
                          <a:latin typeface="+mn-lt"/>
                          <a:ea typeface="+mn-ea"/>
                          <a:cs typeface="+mn-cs"/>
                        </a:rPr>
                        <a:t> quick and/or explosive over short / medium distances</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aseline="0" dirty="0"/>
                        <a:t>Strives to be an excellent learner &amp; takes ownership of his development</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Brave in the tackle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Shows imagination  and creativity in possession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pic>
        <p:nvPicPr>
          <p:cNvPr id="8" name="Picture 7" descr="scholes.jpg"/>
          <p:cNvPicPr>
            <a:picLocks noChangeAspect="1"/>
          </p:cNvPicPr>
          <p:nvPr/>
        </p:nvPicPr>
        <p:blipFill>
          <a:blip r:embed="rId3"/>
          <a:stretch>
            <a:fillRect/>
          </a:stretch>
        </p:blipFill>
        <p:spPr>
          <a:xfrm>
            <a:off x="3714744" y="857232"/>
            <a:ext cx="1873263" cy="2857520"/>
          </a:xfrm>
          <a:prstGeom prst="rect">
            <a:avLst/>
          </a:prstGeom>
        </p:spPr>
      </p:pic>
    </p:spTree>
    <p:extLst>
      <p:ext uri="{BB962C8B-B14F-4D97-AF65-F5344CB8AC3E}">
        <p14:creationId xmlns:p14="http://schemas.microsoft.com/office/powerpoint/2010/main" val="243346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467600" cy="582594"/>
          </a:xfrm>
        </p:spPr>
        <p:txBody>
          <a:bodyPr/>
          <a:lstStyle/>
          <a:p>
            <a:pPr algn="ctr"/>
            <a:r>
              <a:rPr lang="en-GB" sz="2800" b="1" dirty="0">
                <a:solidFill>
                  <a:srgbClr val="4F81BD">
                    <a:lumMod val="75000"/>
                  </a:srgbClr>
                </a:solidFill>
              </a:rPr>
              <a:t>MIDFIELDER (8/10)</a:t>
            </a:r>
          </a:p>
        </p:txBody>
      </p:sp>
      <p:sp>
        <p:nvSpPr>
          <p:cNvPr id="3" name="Content Placeholder 2"/>
          <p:cNvSpPr>
            <a:spLocks noGrp="1"/>
          </p:cNvSpPr>
          <p:nvPr>
            <p:ph idx="1"/>
          </p:nvPr>
        </p:nvSpPr>
        <p:spPr>
          <a:xfrm>
            <a:off x="142844" y="571480"/>
            <a:ext cx="8786874" cy="6286520"/>
          </a:xfrm>
          <a:solidFill>
            <a:schemeClr val="bg1">
              <a:lumMod val="85000"/>
            </a:schemeClr>
          </a:solidFill>
          <a:ln>
            <a:solidFill>
              <a:schemeClr val="tx1"/>
            </a:solidFill>
          </a:ln>
        </p:spPr>
        <p:txBody>
          <a:bodyPr>
            <a:normAutofit/>
          </a:bodyPr>
          <a:lstStyle/>
          <a:p>
            <a:r>
              <a:rPr lang="en-AU" sz="1200" dirty="0"/>
              <a:t>Offensive mid-fielders are often considered to be the most demanding position in the game of football. </a:t>
            </a:r>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r>
              <a:rPr lang="en-AU" sz="1200" dirty="0"/>
              <a:t>In the football curriculum, the two mid-fielders No.8 and No.10 tend to have slightly different offensive duties. Firstly No.8 midfielder tends to play further back compared to the No.10 midfielder who is expected to touch, turn with the ball most of the time.  </a:t>
            </a:r>
          </a:p>
          <a:p>
            <a:r>
              <a:rPr lang="en-AU" sz="1200" dirty="0"/>
              <a:t>No.8’s main job is also involved in feeding the ball into the striker N0.9 or to either wingers No.7/No.11 when received from either the defensive midfielder (No.6) or from the full backs (No.2/No.5), implementing more of a pass game.  </a:t>
            </a:r>
          </a:p>
          <a:p>
            <a:r>
              <a:rPr lang="en-AU" sz="1200" dirty="0"/>
              <a:t>No.10 has more of a penetrating role offensively. No.10 midfielders tend to have a strong dribbling ability, dealing easily and confidently with 1vs1 situations also having good powerful shooting ability. No.10’s role is also to always receive the ball in the opposition’s “crucial area” and by combing play with No.9 or either wingers No.7/No.11 the No. 10 midfielder has an advantage in penetrating the last line of the opposition’s defence line and into the opposition’s penalty box.  </a:t>
            </a:r>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p:txBody>
      </p:sp>
      <p:pic>
        <p:nvPicPr>
          <p:cNvPr id="5" name="Picture 4" descr="CM8,10.jpg"/>
          <p:cNvPicPr>
            <a:picLocks noChangeAspect="1"/>
          </p:cNvPicPr>
          <p:nvPr/>
        </p:nvPicPr>
        <p:blipFill>
          <a:blip r:embed="rId2"/>
          <a:stretch>
            <a:fillRect/>
          </a:stretch>
        </p:blipFill>
        <p:spPr>
          <a:xfrm>
            <a:off x="1214414" y="857232"/>
            <a:ext cx="7072330" cy="3994437"/>
          </a:xfrm>
          <a:prstGeom prst="rect">
            <a:avLst/>
          </a:prstGeom>
        </p:spPr>
      </p:pic>
    </p:spTree>
    <p:extLst>
      <p:ext uri="{BB962C8B-B14F-4D97-AF65-F5344CB8AC3E}">
        <p14:creationId xmlns:p14="http://schemas.microsoft.com/office/powerpoint/2010/main" val="2726714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467600" cy="582594"/>
          </a:xfrm>
        </p:spPr>
        <p:txBody>
          <a:bodyPr/>
          <a:lstStyle/>
          <a:p>
            <a:pPr algn="ctr"/>
            <a:r>
              <a:rPr lang="en-GB" sz="2800" b="1" dirty="0">
                <a:solidFill>
                  <a:srgbClr val="4F81BD">
                    <a:lumMod val="75000"/>
                  </a:srgbClr>
                </a:solidFill>
              </a:rPr>
              <a:t>MIDFIELDER (8/10)</a:t>
            </a:r>
          </a:p>
        </p:txBody>
      </p:sp>
      <p:sp>
        <p:nvSpPr>
          <p:cNvPr id="3" name="Content Placeholder 2"/>
          <p:cNvSpPr>
            <a:spLocks noGrp="1"/>
          </p:cNvSpPr>
          <p:nvPr>
            <p:ph idx="1"/>
          </p:nvPr>
        </p:nvSpPr>
        <p:spPr>
          <a:xfrm>
            <a:off x="142844" y="571480"/>
            <a:ext cx="8786874" cy="6143668"/>
          </a:xfrm>
          <a:solidFill>
            <a:schemeClr val="bg1">
              <a:lumMod val="85000"/>
            </a:schemeClr>
          </a:solidFill>
          <a:ln>
            <a:solidFill>
              <a:schemeClr val="tx1"/>
            </a:solidFill>
          </a:ln>
        </p:spPr>
        <p:txBody>
          <a:bodyPr>
            <a:normAutofit fontScale="25000" lnSpcReduction="20000"/>
          </a:bodyPr>
          <a:lstStyle/>
          <a:p>
            <a:endParaRPr lang="en-AU" sz="1000" dirty="0"/>
          </a:p>
          <a:p>
            <a:endParaRPr lang="en-AU" sz="4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pPr>
              <a:buNone/>
            </a:pPr>
            <a:endParaRPr lang="en-AU" sz="4800" dirty="0"/>
          </a:p>
          <a:p>
            <a:pPr>
              <a:buNone/>
            </a:pPr>
            <a:endParaRPr lang="en-AU" sz="4800" dirty="0"/>
          </a:p>
          <a:p>
            <a:r>
              <a:rPr lang="en-AU" sz="4800" dirty="0"/>
              <a:t>Defensively both midfielders No.8 and No.10 have identical defensive roles. In terms of defence, when the opposition’s has the ball up front; one of the first things both midfielders No.8/No.10 have to do is to give pressure up top to both opposing midfielders. If the ball possession is with the opposition’s full backs No.2/No.5, both midfielders have to take up a role to cover and help support the wingers No.7/No.11 in defence. But if the opposition’s winger No.7/No.11 manages to keep possession of the ball, the midfielder’s job is now to go back and to close down the 4 defenders and keep a very compact defensive formation in order to reduce the opposition’s chances of entering the “crucial area”.  </a:t>
            </a:r>
          </a:p>
          <a:p>
            <a:r>
              <a:rPr lang="en-AU" sz="4800" dirty="0"/>
              <a:t>In a defensive third crossing situation, both offensive midfielders must position themselves in front of the central defender in order to prevent any “cut back” plays made by the opposition.</a:t>
            </a:r>
          </a:p>
          <a:p>
            <a:endParaRPr lang="en-AU" sz="48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r>
              <a:rPr lang="en-AU" sz="1000" dirty="0"/>
              <a:t> </a:t>
            </a:r>
          </a:p>
        </p:txBody>
      </p:sp>
      <p:pic>
        <p:nvPicPr>
          <p:cNvPr id="5" name="Picture 4" descr="CM8,10.jpg"/>
          <p:cNvPicPr>
            <a:picLocks noChangeAspect="1"/>
          </p:cNvPicPr>
          <p:nvPr/>
        </p:nvPicPr>
        <p:blipFill>
          <a:blip r:embed="rId2"/>
          <a:stretch>
            <a:fillRect/>
          </a:stretch>
        </p:blipFill>
        <p:spPr>
          <a:xfrm>
            <a:off x="1142976" y="714356"/>
            <a:ext cx="7072330" cy="3994437"/>
          </a:xfrm>
          <a:prstGeom prst="rect">
            <a:avLst/>
          </a:prstGeom>
        </p:spPr>
      </p:pic>
    </p:spTree>
    <p:extLst>
      <p:ext uri="{BB962C8B-B14F-4D97-AF65-F5344CB8AC3E}">
        <p14:creationId xmlns:p14="http://schemas.microsoft.com/office/powerpoint/2010/main" val="2831307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 y="692696"/>
            <a:ext cx="9144000" cy="0"/>
          </a:xfrm>
          <a:prstGeom prst="line">
            <a:avLst/>
          </a:prstGeom>
          <a:ln w="38100">
            <a:solidFill>
              <a:schemeClr val="tx2"/>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015717" y="97181"/>
            <a:ext cx="5112567" cy="862858"/>
          </a:xfrm>
          <a:prstGeom prst="rect">
            <a:avLst/>
          </a:prstGeom>
          <a:solidFill>
            <a:schemeClr val="bg1"/>
          </a:solidFill>
          <a:ln w="12700">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4F81BD">
                    <a:lumMod val="75000"/>
                  </a:srgbClr>
                </a:solidFill>
              </a:rPr>
              <a:t>WIDE ATTACKERS </a:t>
            </a:r>
            <a:r>
              <a:rPr lang="en-GB" sz="2800" b="1" dirty="0">
                <a:solidFill>
                  <a:srgbClr val="4F81BD">
                    <a:lumMod val="75000"/>
                  </a:srgbClr>
                </a:solidFill>
              </a:rPr>
              <a:t>(7/11)</a:t>
            </a:r>
          </a:p>
        </p:txBody>
      </p:sp>
      <p:graphicFrame>
        <p:nvGraphicFramePr>
          <p:cNvPr id="5" name="Table 4"/>
          <p:cNvGraphicFramePr>
            <a:graphicFrameLocks noGrp="1"/>
          </p:cNvGraphicFramePr>
          <p:nvPr>
            <p:extLst/>
          </p:nvPr>
        </p:nvGraphicFramePr>
        <p:xfrm>
          <a:off x="172215" y="1104055"/>
          <a:ext cx="8799571" cy="2530478"/>
        </p:xfrm>
        <a:graphic>
          <a:graphicData uri="http://schemas.openxmlformats.org/drawingml/2006/table">
            <a:tbl>
              <a:tblPr firstRow="1" bandRow="1">
                <a:tableStyleId>{5C22544A-7EE6-4342-B048-85BDC9FD1C3A}</a:tableStyleId>
              </a:tblPr>
              <a:tblGrid>
                <a:gridCol w="3502634">
                  <a:extLst>
                    <a:ext uri="{9D8B030D-6E8A-4147-A177-3AD203B41FA5}">
                      <a16:colId xmlns:a16="http://schemas.microsoft.com/office/drawing/2014/main" val="20000"/>
                    </a:ext>
                  </a:extLst>
                </a:gridCol>
                <a:gridCol w="1787058">
                  <a:extLst>
                    <a:ext uri="{9D8B030D-6E8A-4147-A177-3AD203B41FA5}">
                      <a16:colId xmlns:a16="http://schemas.microsoft.com/office/drawing/2014/main" val="20001"/>
                    </a:ext>
                  </a:extLst>
                </a:gridCol>
                <a:gridCol w="3509879">
                  <a:extLst>
                    <a:ext uri="{9D8B030D-6E8A-4147-A177-3AD203B41FA5}">
                      <a16:colId xmlns:a16="http://schemas.microsoft.com/office/drawing/2014/main" val="20002"/>
                    </a:ext>
                  </a:extLst>
                </a:gridCol>
              </a:tblGrid>
              <a:tr h="305438">
                <a:tc>
                  <a:txBody>
                    <a:bodyPr/>
                    <a:lstStyle/>
                    <a:p>
                      <a:pPr algn="ctr"/>
                      <a:r>
                        <a:rPr lang="en-GB" dirty="0"/>
                        <a:t>KEY HABITS: In Possession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t>KEY HABITS: Out of Possession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21635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Recognises how to create space to receive the ball in good areas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 Makes good decisions on when to dribble or pass. </a:t>
                      </a:r>
                      <a:br>
                        <a:rPr kumimoji="0" lang="en-GB" sz="1400" b="0" i="0" u="none" strike="noStrike" kern="1200" cap="none" spc="0" normalizeH="0" baseline="0" noProof="0" dirty="0">
                          <a:ln>
                            <a:noFill/>
                          </a:ln>
                          <a:solidFill>
                            <a:prstClr val="black"/>
                          </a:solidFill>
                          <a:effectLst/>
                          <a:uLnTx/>
                          <a:uFillTx/>
                          <a:latin typeface="+mn-lt"/>
                          <a:ea typeface="+mn-ea"/>
                          <a:cs typeface="+mn-cs"/>
                        </a:rPr>
                      </a:b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Has an end product (crosses / goals)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Has effective 1v1 skills and displays confidence to use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400" dirty="0"/>
                        <a:t>Is alert to the danger and recognises triggers to win the ball / Delay .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Can react quickly to regain shape with quick</a:t>
                      </a:r>
                      <a:r>
                        <a:rPr lang="en-GB" sz="1400" baseline="0" dirty="0"/>
                        <a:t> recovery runs or tracking runners</a:t>
                      </a:r>
                    </a:p>
                    <a:p>
                      <a:pPr marL="0" indent="0">
                        <a:buFont typeface="Arial" panose="020B0604020202020204" pitchFamily="34" charset="0"/>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179512" y="3789041"/>
          <a:ext cx="8792274" cy="3068960"/>
        </p:xfrm>
        <a:graphic>
          <a:graphicData uri="http://schemas.openxmlformats.org/drawingml/2006/table">
            <a:tbl>
              <a:tblPr firstRow="1" bandRow="1">
                <a:tableStyleId>{5C22544A-7EE6-4342-B048-85BDC9FD1C3A}</a:tableStyleId>
              </a:tblPr>
              <a:tblGrid>
                <a:gridCol w="4257660">
                  <a:extLst>
                    <a:ext uri="{9D8B030D-6E8A-4147-A177-3AD203B41FA5}">
                      <a16:colId xmlns:a16="http://schemas.microsoft.com/office/drawing/2014/main" val="20000"/>
                    </a:ext>
                  </a:extLst>
                </a:gridCol>
                <a:gridCol w="4534614">
                  <a:extLst>
                    <a:ext uri="{9D8B030D-6E8A-4147-A177-3AD203B41FA5}">
                      <a16:colId xmlns:a16="http://schemas.microsoft.com/office/drawing/2014/main" val="20001"/>
                    </a:ext>
                  </a:extLst>
                </a:gridCol>
              </a:tblGrid>
              <a:tr h="411688">
                <a:tc>
                  <a:txBody>
                    <a:bodyPr/>
                    <a:lstStyle/>
                    <a:p>
                      <a:pPr algn="ctr"/>
                      <a:r>
                        <a:rPr lang="en-GB" sz="2000" dirty="0"/>
                        <a:t>TECHNIQUE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2000" dirty="0">
                          <a:solidFill>
                            <a:schemeClr val="bg1"/>
                          </a:solidFill>
                        </a:rPr>
                        <a:t>INTELLIGENCE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235063">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Can play quick combinations in tight areas</a:t>
                      </a:r>
                      <a:endParaRPr lang="en-GB" sz="1200" dirty="0"/>
                    </a:p>
                    <a:p>
                      <a:pPr marL="285750" indent="-285750">
                        <a:buFont typeface="Arial" panose="020B0604020202020204" pitchFamily="34" charset="0"/>
                        <a:buChar char="•"/>
                      </a:pPr>
                      <a:r>
                        <a:rPr lang="en-GB" sz="1200" baseline="0" dirty="0"/>
                        <a:t>Has good positive and soft first touch </a:t>
                      </a:r>
                    </a:p>
                    <a:p>
                      <a:pPr marL="285750" indent="-285750">
                        <a:buFont typeface="Arial" panose="020B0604020202020204" pitchFamily="34" charset="0"/>
                        <a:buChar char="•"/>
                      </a:pPr>
                      <a:r>
                        <a:rPr lang="en-GB" sz="1200" baseline="0" dirty="0"/>
                        <a:t>Can play short passes effectively </a:t>
                      </a:r>
                    </a:p>
                    <a:p>
                      <a:pPr marL="285750" indent="-285750">
                        <a:buFont typeface="Arial" panose="020B0604020202020204" pitchFamily="34" charset="0"/>
                        <a:buChar char="•"/>
                      </a:pPr>
                      <a:r>
                        <a:rPr lang="en-GB" sz="1200" baseline="0" dirty="0"/>
                        <a:t>Different weight of passes to retain possession (sets etc.)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Always scanning to know what's next.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Shows good body shape to receive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Can provide big</a:t>
                      </a:r>
                      <a:r>
                        <a:rPr lang="en-GB" sz="1200" kern="1200" baseline="0" dirty="0">
                          <a:solidFill>
                            <a:schemeClr val="dk1"/>
                          </a:solidFill>
                          <a:effectLst/>
                          <a:latin typeface="+mn-lt"/>
                          <a:ea typeface="+mn-ea"/>
                          <a:cs typeface="+mn-cs"/>
                        </a:rPr>
                        <a:t> angles to receive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Can begin creating space for others with different runs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Comfortable in both 1v1 situations ( attack / Defend )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Reacts quickly to transitions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Freedom of movement to receive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11688">
                <a:tc>
                  <a:txBody>
                    <a:bodyPr/>
                    <a:lstStyle/>
                    <a:p>
                      <a:pPr algn="ctr"/>
                      <a:r>
                        <a:rPr lang="en-GB" sz="2000" b="1" dirty="0">
                          <a:solidFill>
                            <a:schemeClr val="bg1"/>
                          </a:solidFill>
                        </a:rPr>
                        <a:t>ATHLETICISM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b="1" dirty="0">
                          <a:solidFill>
                            <a:schemeClr val="bg1"/>
                          </a:solidFill>
                        </a:rPr>
                        <a:t>PERSONALITY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010521">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Has good all round ABCs .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consistently get from box to box</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Is</a:t>
                      </a:r>
                      <a:r>
                        <a:rPr lang="en-GB" sz="1200" kern="1200" baseline="0" dirty="0">
                          <a:solidFill>
                            <a:schemeClr val="dk1"/>
                          </a:solidFill>
                          <a:effectLst/>
                          <a:latin typeface="+mn-lt"/>
                          <a:ea typeface="+mn-ea"/>
                          <a:cs typeface="+mn-cs"/>
                        </a:rPr>
                        <a:t> quick and/or explosive over short / medium distances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aseline="0" dirty="0"/>
                        <a:t>Strives to be an excellent learner &amp; takes ownership of his development</a:t>
                      </a:r>
                      <a:endParaRPr lang="en-GB" sz="105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Is Always Alert , Aware , Anticipation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Shows imagination  and creativity in possession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Willing to defend &amp; be brave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pic>
        <p:nvPicPr>
          <p:cNvPr id="8" name="Picture 7" descr="wm.jpg"/>
          <p:cNvPicPr>
            <a:picLocks noChangeAspect="1"/>
          </p:cNvPicPr>
          <p:nvPr/>
        </p:nvPicPr>
        <p:blipFill>
          <a:blip r:embed="rId2"/>
          <a:stretch>
            <a:fillRect/>
          </a:stretch>
        </p:blipFill>
        <p:spPr>
          <a:xfrm>
            <a:off x="3357554" y="1071546"/>
            <a:ext cx="2143140" cy="2623309"/>
          </a:xfrm>
          <a:prstGeom prst="rect">
            <a:avLst/>
          </a:prstGeom>
        </p:spPr>
      </p:pic>
    </p:spTree>
    <p:extLst>
      <p:ext uri="{BB962C8B-B14F-4D97-AF65-F5344CB8AC3E}">
        <p14:creationId xmlns:p14="http://schemas.microsoft.com/office/powerpoint/2010/main" val="622326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467600" cy="582594"/>
          </a:xfrm>
        </p:spPr>
        <p:txBody>
          <a:bodyPr/>
          <a:lstStyle/>
          <a:p>
            <a:pPr algn="ctr"/>
            <a:r>
              <a:rPr lang="en-GB" sz="2800" b="1" dirty="0">
                <a:solidFill>
                  <a:srgbClr val="4F81BD">
                    <a:lumMod val="75000"/>
                  </a:srgbClr>
                </a:solidFill>
              </a:rPr>
              <a:t>WIDE ATTACKERS </a:t>
            </a:r>
            <a:r>
              <a:rPr lang="en-GB" sz="2400" b="1" dirty="0">
                <a:solidFill>
                  <a:srgbClr val="4F81BD">
                    <a:lumMod val="75000"/>
                  </a:srgbClr>
                </a:solidFill>
              </a:rPr>
              <a:t>(7/11)</a:t>
            </a:r>
          </a:p>
        </p:txBody>
      </p:sp>
      <p:sp>
        <p:nvSpPr>
          <p:cNvPr id="3" name="Content Placeholder 2"/>
          <p:cNvSpPr>
            <a:spLocks noGrp="1"/>
          </p:cNvSpPr>
          <p:nvPr>
            <p:ph idx="1"/>
          </p:nvPr>
        </p:nvSpPr>
        <p:spPr>
          <a:xfrm>
            <a:off x="142844" y="571480"/>
            <a:ext cx="8786874" cy="6143668"/>
          </a:xfrm>
          <a:solidFill>
            <a:schemeClr val="bg1">
              <a:lumMod val="85000"/>
            </a:schemeClr>
          </a:solidFill>
          <a:ln>
            <a:solidFill>
              <a:schemeClr val="tx1"/>
            </a:solidFill>
          </a:ln>
        </p:spPr>
        <p:txBody>
          <a:bodyPr>
            <a:normAutofit fontScale="25000" lnSpcReduction="20000"/>
          </a:bodyPr>
          <a:lstStyle/>
          <a:p>
            <a:endParaRPr lang="en-AU" sz="1000" dirty="0"/>
          </a:p>
          <a:p>
            <a:endParaRPr lang="en-AU" sz="4000" dirty="0"/>
          </a:p>
          <a:p>
            <a:endParaRPr lang="en-AU" sz="4000" dirty="0"/>
          </a:p>
          <a:p>
            <a:endParaRPr lang="en-AU" sz="4000" dirty="0"/>
          </a:p>
          <a:p>
            <a:endParaRPr lang="en-AU" sz="4000" dirty="0"/>
          </a:p>
          <a:p>
            <a:endParaRPr lang="en-AU" sz="4000" dirty="0"/>
          </a:p>
          <a:p>
            <a:endParaRPr lang="en-AU" sz="4000" dirty="0"/>
          </a:p>
          <a:p>
            <a:endParaRPr lang="en-AU" sz="4000" dirty="0"/>
          </a:p>
          <a:p>
            <a:endParaRPr lang="en-AU" sz="4000" dirty="0"/>
          </a:p>
          <a:p>
            <a:endParaRPr lang="en-AU" sz="4000" dirty="0"/>
          </a:p>
          <a:p>
            <a:endParaRPr lang="en-AU" sz="4000" dirty="0"/>
          </a:p>
          <a:p>
            <a:endParaRPr lang="en-AU" sz="4000" dirty="0"/>
          </a:p>
          <a:p>
            <a:endParaRPr lang="en-AU" sz="4000" dirty="0"/>
          </a:p>
          <a:p>
            <a:endParaRPr lang="en-AU" sz="4000" dirty="0"/>
          </a:p>
          <a:p>
            <a:endParaRPr lang="en-AU" sz="4000" dirty="0"/>
          </a:p>
          <a:p>
            <a:endParaRPr lang="en-AU" sz="4000" dirty="0"/>
          </a:p>
          <a:p>
            <a:endParaRPr lang="en-AU" sz="4000" dirty="0"/>
          </a:p>
          <a:p>
            <a:endParaRPr lang="en-AU" sz="4000" dirty="0"/>
          </a:p>
          <a:p>
            <a:endParaRPr lang="en-AU" sz="4000" dirty="0"/>
          </a:p>
          <a:p>
            <a:endParaRPr lang="en-AU" sz="4000" dirty="0"/>
          </a:p>
          <a:p>
            <a:endParaRPr lang="en-AU" sz="4000" dirty="0"/>
          </a:p>
          <a:p>
            <a:endParaRPr lang="en-AU" sz="4000" dirty="0"/>
          </a:p>
          <a:p>
            <a:pPr>
              <a:buNone/>
            </a:pPr>
            <a:endParaRPr lang="en-AU" sz="4000" dirty="0"/>
          </a:p>
          <a:p>
            <a:r>
              <a:rPr lang="en-AU" sz="4800"/>
              <a:t>We </a:t>
            </a:r>
            <a:r>
              <a:rPr lang="en-AU" sz="4800" dirty="0"/>
              <a:t>use wide attackers in a wide and deep starting position. This usually stretches the opponent’s defenders and gives more space within the middle of the pitch, allowing offensive midfield players to have more time on the ball and also to allow them to control the game.  </a:t>
            </a:r>
          </a:p>
          <a:p>
            <a:r>
              <a:rPr lang="en-AU" sz="4800" dirty="0"/>
              <a:t>The basic role of the wide attacker is to attack the side lines in order to breakdown the opposition’s back four and successfully execute a cross into the opponents penalty box. But nowadays, the wide attacker’s  job is not only restricted on the side lines, but also to act as an offensive forward by cutting inside the opponents “crucial area” and creating a quick combination play with the striker No.9 or with either midfield players (No.8/10), finishing off with a shot or with a cross.</a:t>
            </a:r>
          </a:p>
          <a:p>
            <a:r>
              <a:rPr lang="en-AU" sz="4800" dirty="0"/>
              <a:t> This movement also causes the side lines to be open and full backs No.2/No.5 now can take up the role of a winger, flanking the side and successfully crossing the ball into the opponent’s penalty box. </a:t>
            </a:r>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pPr>
              <a:buNone/>
            </a:pPr>
            <a:endParaRPr lang="en-AU" sz="4800" dirty="0"/>
          </a:p>
          <a:p>
            <a:pPr>
              <a:buNone/>
            </a:pPr>
            <a:endParaRPr lang="en-AU" sz="4800" dirty="0"/>
          </a:p>
          <a:p>
            <a:endParaRPr lang="en-AU" sz="48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r>
              <a:rPr lang="en-AU" sz="1000" dirty="0"/>
              <a:t> </a:t>
            </a:r>
          </a:p>
        </p:txBody>
      </p:sp>
      <p:pic>
        <p:nvPicPr>
          <p:cNvPr id="6" name="Picture 5" descr="WINGER,7,11.jpg"/>
          <p:cNvPicPr>
            <a:picLocks noChangeAspect="1"/>
          </p:cNvPicPr>
          <p:nvPr/>
        </p:nvPicPr>
        <p:blipFill>
          <a:blip r:embed="rId2"/>
          <a:stretch>
            <a:fillRect/>
          </a:stretch>
        </p:blipFill>
        <p:spPr>
          <a:xfrm>
            <a:off x="626231" y="571480"/>
            <a:ext cx="7643834" cy="4357718"/>
          </a:xfrm>
          <a:prstGeom prst="rect">
            <a:avLst/>
          </a:prstGeom>
        </p:spPr>
      </p:pic>
    </p:spTree>
    <p:extLst>
      <p:ext uri="{BB962C8B-B14F-4D97-AF65-F5344CB8AC3E}">
        <p14:creationId xmlns:p14="http://schemas.microsoft.com/office/powerpoint/2010/main" val="2421430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467600" cy="582594"/>
          </a:xfrm>
        </p:spPr>
        <p:txBody>
          <a:bodyPr/>
          <a:lstStyle/>
          <a:p>
            <a:pPr algn="ctr"/>
            <a:r>
              <a:rPr lang="en-GB" sz="2800" b="1" dirty="0">
                <a:solidFill>
                  <a:srgbClr val="4F81BD">
                    <a:lumMod val="75000"/>
                  </a:srgbClr>
                </a:solidFill>
              </a:rPr>
              <a:t>WIDE ATTACKERS </a:t>
            </a:r>
            <a:r>
              <a:rPr lang="en-GB" sz="2400" b="1" dirty="0">
                <a:solidFill>
                  <a:srgbClr val="4F81BD">
                    <a:lumMod val="75000"/>
                  </a:srgbClr>
                </a:solidFill>
              </a:rPr>
              <a:t>(7/11)</a:t>
            </a:r>
          </a:p>
        </p:txBody>
      </p:sp>
      <p:sp>
        <p:nvSpPr>
          <p:cNvPr id="3" name="Content Placeholder 2"/>
          <p:cNvSpPr>
            <a:spLocks noGrp="1"/>
          </p:cNvSpPr>
          <p:nvPr>
            <p:ph idx="1"/>
          </p:nvPr>
        </p:nvSpPr>
        <p:spPr>
          <a:xfrm>
            <a:off x="142844" y="571480"/>
            <a:ext cx="8786874" cy="6143668"/>
          </a:xfrm>
          <a:solidFill>
            <a:schemeClr val="bg1">
              <a:lumMod val="85000"/>
            </a:schemeClr>
          </a:solidFill>
          <a:ln>
            <a:solidFill>
              <a:schemeClr val="tx1"/>
            </a:solidFill>
          </a:ln>
        </p:spPr>
        <p:txBody>
          <a:bodyPr>
            <a:normAutofit fontScale="25000" lnSpcReduction="20000"/>
          </a:bodyPr>
          <a:lstStyle/>
          <a:p>
            <a:endParaRPr lang="en-AU" sz="10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r>
              <a:rPr lang="en-AU" sz="4800" dirty="0"/>
              <a:t>As well as accurate crossing ability, wide attackers are also required to possess good dribbling and running skills, as most wide attackers often face 1vs1 situations on the side against the opponent’s defenders penetrating the space behind. When the ball is in the opposite side of the field, wide attackers must have good determination and spatial awareness in order for them to cut inside and to get into a good goal scoring position. In case of team plays with a deep lying striker system, then both flank attackers will act as a striker. </a:t>
            </a:r>
          </a:p>
          <a:p>
            <a:r>
              <a:rPr lang="en-AU" sz="4800" dirty="0"/>
              <a:t>In terms of defensive responsibility, flank attackers have a crucial role to play. Firstly flank attackers need to be able to put pressure on the opposition’s central defenders (No.3/No.4) and the fullbacks (No.2/No.5) when the opponents are in possession. This means channelling and forcing the opposition’s play to one side of the field, increasing the chance of recovering the ball at the backline of the opponent half and may result goal scoring opportunity.</a:t>
            </a:r>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pPr>
              <a:buNone/>
            </a:pPr>
            <a:endParaRPr lang="en-AU" sz="4800" dirty="0"/>
          </a:p>
          <a:p>
            <a:pPr>
              <a:buNone/>
            </a:pPr>
            <a:endParaRPr lang="en-AU" sz="4800" dirty="0"/>
          </a:p>
          <a:p>
            <a:endParaRPr lang="en-AU" sz="48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r>
              <a:rPr lang="en-AU" sz="1000" dirty="0"/>
              <a:t> </a:t>
            </a:r>
          </a:p>
        </p:txBody>
      </p:sp>
      <p:pic>
        <p:nvPicPr>
          <p:cNvPr id="6" name="Picture 5" descr="WINGER,7,11.jpg"/>
          <p:cNvPicPr>
            <a:picLocks noChangeAspect="1"/>
          </p:cNvPicPr>
          <p:nvPr/>
        </p:nvPicPr>
        <p:blipFill>
          <a:blip r:embed="rId2"/>
          <a:stretch>
            <a:fillRect/>
          </a:stretch>
        </p:blipFill>
        <p:spPr>
          <a:xfrm>
            <a:off x="714364" y="594312"/>
            <a:ext cx="7643834" cy="4214841"/>
          </a:xfrm>
          <a:prstGeom prst="rect">
            <a:avLst/>
          </a:prstGeom>
        </p:spPr>
      </p:pic>
    </p:spTree>
    <p:extLst>
      <p:ext uri="{BB962C8B-B14F-4D97-AF65-F5344CB8AC3E}">
        <p14:creationId xmlns:p14="http://schemas.microsoft.com/office/powerpoint/2010/main" val="428457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 y="692696"/>
            <a:ext cx="9144000" cy="0"/>
          </a:xfrm>
          <a:prstGeom prst="line">
            <a:avLst/>
          </a:prstGeom>
          <a:ln w="38100">
            <a:solidFill>
              <a:schemeClr val="tx2"/>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928794" y="142852"/>
            <a:ext cx="5112567" cy="648072"/>
          </a:xfrm>
          <a:prstGeom prst="rect">
            <a:avLst/>
          </a:prstGeom>
          <a:solidFill>
            <a:schemeClr val="bg1"/>
          </a:solidFill>
          <a:ln w="12700">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4F81BD">
                    <a:lumMod val="75000"/>
                  </a:srgbClr>
                </a:solidFill>
              </a:rPr>
              <a:t>STRIKER </a:t>
            </a:r>
            <a:r>
              <a:rPr lang="en-GB" sz="3200" b="1" dirty="0">
                <a:solidFill>
                  <a:srgbClr val="4F81BD">
                    <a:lumMod val="75000"/>
                  </a:srgbClr>
                </a:solidFill>
              </a:rPr>
              <a:t>(9)</a:t>
            </a:r>
            <a:endParaRPr lang="en-GB" sz="4000" b="1" dirty="0">
              <a:solidFill>
                <a:srgbClr val="4F81BD">
                  <a:lumMod val="75000"/>
                </a:srgbClr>
              </a:solidFill>
            </a:endParaRPr>
          </a:p>
        </p:txBody>
      </p:sp>
      <p:graphicFrame>
        <p:nvGraphicFramePr>
          <p:cNvPr id="5" name="Table 4"/>
          <p:cNvGraphicFramePr>
            <a:graphicFrameLocks noGrp="1"/>
          </p:cNvGraphicFramePr>
          <p:nvPr>
            <p:extLst/>
          </p:nvPr>
        </p:nvGraphicFramePr>
        <p:xfrm>
          <a:off x="172213" y="979746"/>
          <a:ext cx="8864283" cy="2521262"/>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535691">
                  <a:extLst>
                    <a:ext uri="{9D8B030D-6E8A-4147-A177-3AD203B41FA5}">
                      <a16:colId xmlns:a16="http://schemas.microsoft.com/office/drawing/2014/main" val="20002"/>
                    </a:ext>
                  </a:extLst>
                </a:gridCol>
              </a:tblGrid>
              <a:tr h="374574">
                <a:tc>
                  <a:txBody>
                    <a:bodyPr/>
                    <a:lstStyle/>
                    <a:p>
                      <a:pPr algn="ctr"/>
                      <a:r>
                        <a:rPr lang="en-GB" dirty="0"/>
                        <a:t>KEY HABITS: In Possession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t>KEY HABITS: Out of Possession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214668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Recognises how to create space &amp; make penetrative runs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Is brave &amp; instinctive in the box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Has good composure with a variety of finishes in front of goal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Recognises when and how to protect the ball and how to bring in others into play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200" dirty="0"/>
                        <a:t>Reacts quickly to transitions</a:t>
                      </a:r>
                      <a:r>
                        <a:rPr lang="en-GB" sz="1200" baseline="0" dirty="0"/>
                        <a:t> in order to regain shape, screen forward passes or to win possession</a:t>
                      </a: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Is always</a:t>
                      </a:r>
                      <a:r>
                        <a:rPr lang="en-GB" sz="1200" baseline="0" dirty="0"/>
                        <a:t> on the front foot &amp; willing when pressing high up the pitch.</a:t>
                      </a:r>
                    </a:p>
                    <a:p>
                      <a:pPr marL="171450" indent="-171450">
                        <a:buFont typeface="Arial" panose="020B0604020202020204" pitchFamily="34" charset="0"/>
                        <a:buChar char="•"/>
                      </a:pPr>
                      <a:endParaRPr lang="en-GB" sz="1200" baseline="0" dirty="0"/>
                    </a:p>
                    <a:p>
                      <a:pPr marL="171450" indent="-171450">
                        <a:buFont typeface="Arial" panose="020B0604020202020204" pitchFamily="34" charset="0"/>
                        <a:buChar char="•"/>
                      </a:pPr>
                      <a:r>
                        <a:rPr lang="en-GB" sz="1200" baseline="0" dirty="0"/>
                        <a:t>Unsettles the oppositions defenders when on the ball</a:t>
                      </a:r>
                      <a:endParaRPr lang="en-GB" sz="1200" dirty="0"/>
                    </a:p>
                    <a:p>
                      <a:pPr marL="228600" indent="-228600">
                        <a:buFont typeface="Arial" panose="020B0604020202020204" pitchFamily="34" charset="0"/>
                        <a:buChar char="•"/>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nvPr>
        </p:nvGraphicFramePr>
        <p:xfrm>
          <a:off x="179511" y="3563691"/>
          <a:ext cx="8856986" cy="3169920"/>
        </p:xfrm>
        <a:graphic>
          <a:graphicData uri="http://schemas.openxmlformats.org/drawingml/2006/table">
            <a:tbl>
              <a:tblPr firstRow="1" bandRow="1">
                <a:tableStyleId>{5C22544A-7EE6-4342-B048-85BDC9FD1C3A}</a:tableStyleId>
              </a:tblPr>
              <a:tblGrid>
                <a:gridCol w="4428493">
                  <a:extLst>
                    <a:ext uri="{9D8B030D-6E8A-4147-A177-3AD203B41FA5}">
                      <a16:colId xmlns:a16="http://schemas.microsoft.com/office/drawing/2014/main" val="20000"/>
                    </a:ext>
                  </a:extLst>
                </a:gridCol>
                <a:gridCol w="4428493">
                  <a:extLst>
                    <a:ext uri="{9D8B030D-6E8A-4147-A177-3AD203B41FA5}">
                      <a16:colId xmlns:a16="http://schemas.microsoft.com/office/drawing/2014/main" val="20001"/>
                    </a:ext>
                  </a:extLst>
                </a:gridCol>
              </a:tblGrid>
              <a:tr h="369041">
                <a:tc>
                  <a:txBody>
                    <a:bodyPr/>
                    <a:lstStyle/>
                    <a:p>
                      <a:pPr algn="ctr"/>
                      <a:r>
                        <a:rPr lang="en-GB" sz="2000" dirty="0"/>
                        <a:t>TECHNIQUE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2000" dirty="0">
                          <a:solidFill>
                            <a:schemeClr val="bg1"/>
                          </a:solidFill>
                        </a:rPr>
                        <a:t>INTELLIGENCE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1071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Has effective 1v1 skills and displays confidence to use them</a:t>
                      </a:r>
                    </a:p>
                    <a:p>
                      <a:pPr marL="285750" indent="-285750">
                        <a:buFont typeface="Arial" panose="020B0604020202020204" pitchFamily="34" charset="0"/>
                        <a:buChar char="•"/>
                      </a:pPr>
                      <a:r>
                        <a:rPr lang="en-GB" sz="1200" baseline="0" dirty="0"/>
                        <a:t>Has good positive and soft first touch in tight areas</a:t>
                      </a:r>
                    </a:p>
                    <a:p>
                      <a:pPr marL="285750" indent="-285750">
                        <a:buFont typeface="Arial" panose="020B0604020202020204" pitchFamily="34" charset="0"/>
                        <a:buChar char="•"/>
                      </a:pPr>
                      <a:r>
                        <a:rPr lang="en-GB" sz="1200" baseline="0" dirty="0"/>
                        <a:t>Can play quick combinations</a:t>
                      </a:r>
                    </a:p>
                    <a:p>
                      <a:pPr marL="285750" indent="-285750">
                        <a:buFont typeface="Arial" panose="020B0604020202020204" pitchFamily="34" charset="0"/>
                        <a:buChar char="•"/>
                      </a:pPr>
                      <a:r>
                        <a:rPr lang="en-GB" sz="1200" baseline="0" dirty="0"/>
                        <a:t>Recognises when to play 1, 2 or more touches </a:t>
                      </a:r>
                    </a:p>
                    <a:p>
                      <a:pPr marL="285750" indent="-285750">
                        <a:buFont typeface="Arial" panose="020B0604020202020204" pitchFamily="34" charset="0"/>
                        <a:buChar char="•"/>
                      </a:pPr>
                      <a:r>
                        <a:rPr lang="en-GB" sz="1200" baseline="0" dirty="0"/>
                        <a:t>Has a range of finishing techniques</a:t>
                      </a:r>
                    </a:p>
                    <a:p>
                      <a:pPr marL="285750" indent="-285750">
                        <a:buFont typeface="Arial" panose="020B0604020202020204" pitchFamily="34" charset="0"/>
                        <a:buChar char="•"/>
                      </a:pPr>
                      <a:endParaRPr lang="en-GB" sz="12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Begins to recognise opposition weaknesses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Can provide a target to play to when in possession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Can make play predictable.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Can begin creating space for others with different runs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69041">
                <a:tc>
                  <a:txBody>
                    <a:bodyPr/>
                    <a:lstStyle/>
                    <a:p>
                      <a:pPr algn="ctr"/>
                      <a:r>
                        <a:rPr lang="en-GB" sz="2000" b="1" dirty="0">
                          <a:solidFill>
                            <a:schemeClr val="bg1"/>
                          </a:solidFill>
                        </a:rPr>
                        <a:t>ATHLETICISM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b="1" dirty="0">
                          <a:solidFill>
                            <a:schemeClr val="bg1"/>
                          </a:solidFill>
                        </a:rPr>
                        <a:t>PERSONALITY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107123">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Has good all round ABCs .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Powerful</a:t>
                      </a:r>
                      <a:r>
                        <a:rPr lang="en-GB" sz="1200" baseline="0" dirty="0"/>
                        <a:t> &amp; explosive over short / medium distances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Strives to be an excellent learner &amp; takes ownership of his development</a:t>
                      </a:r>
                      <a:endParaRPr lang="en-GB" sz="20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Hard-working &amp; brave to chase and effect ‘lost causes’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Is Always Alert , Aware , Anticipating (no ball watching)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Shows imagination  and creativity in possession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Responds well to success and Failure.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pic>
        <p:nvPicPr>
          <p:cNvPr id="10" name="Picture 9" descr="cf.jpg"/>
          <p:cNvPicPr>
            <a:picLocks noChangeAspect="1"/>
          </p:cNvPicPr>
          <p:nvPr/>
        </p:nvPicPr>
        <p:blipFill>
          <a:blip r:embed="rId2"/>
          <a:stretch>
            <a:fillRect/>
          </a:stretch>
        </p:blipFill>
        <p:spPr>
          <a:xfrm>
            <a:off x="3714744" y="1000109"/>
            <a:ext cx="1785950" cy="2500900"/>
          </a:xfrm>
          <a:prstGeom prst="rect">
            <a:avLst/>
          </a:prstGeom>
        </p:spPr>
      </p:pic>
    </p:spTree>
    <p:extLst>
      <p:ext uri="{BB962C8B-B14F-4D97-AF65-F5344CB8AC3E}">
        <p14:creationId xmlns:p14="http://schemas.microsoft.com/office/powerpoint/2010/main" val="2156755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467600" cy="582594"/>
          </a:xfrm>
        </p:spPr>
        <p:txBody>
          <a:bodyPr/>
          <a:lstStyle/>
          <a:p>
            <a:pPr algn="ctr"/>
            <a:r>
              <a:rPr lang="en-GB" sz="2800" b="1" dirty="0">
                <a:solidFill>
                  <a:srgbClr val="4F81BD">
                    <a:lumMod val="75000"/>
                  </a:srgbClr>
                </a:solidFill>
              </a:rPr>
              <a:t>STRIKER </a:t>
            </a:r>
            <a:r>
              <a:rPr lang="en-GB" sz="2000" b="1" dirty="0">
                <a:solidFill>
                  <a:srgbClr val="4F81BD">
                    <a:lumMod val="75000"/>
                  </a:srgbClr>
                </a:solidFill>
              </a:rPr>
              <a:t>(9)</a:t>
            </a:r>
            <a:endParaRPr lang="en-GB" sz="2800" b="1" dirty="0">
              <a:solidFill>
                <a:srgbClr val="4F81BD">
                  <a:lumMod val="75000"/>
                </a:srgbClr>
              </a:solidFill>
            </a:endParaRPr>
          </a:p>
        </p:txBody>
      </p:sp>
      <p:sp>
        <p:nvSpPr>
          <p:cNvPr id="3" name="Content Placeholder 2"/>
          <p:cNvSpPr>
            <a:spLocks noGrp="1"/>
          </p:cNvSpPr>
          <p:nvPr>
            <p:ph idx="1"/>
          </p:nvPr>
        </p:nvSpPr>
        <p:spPr>
          <a:xfrm>
            <a:off x="142844" y="571480"/>
            <a:ext cx="8786874" cy="6143668"/>
          </a:xfrm>
          <a:solidFill>
            <a:schemeClr val="bg1">
              <a:lumMod val="85000"/>
            </a:schemeClr>
          </a:solidFill>
          <a:ln>
            <a:solidFill>
              <a:schemeClr val="tx1"/>
            </a:solidFill>
          </a:ln>
        </p:spPr>
        <p:txBody>
          <a:bodyPr>
            <a:normAutofit fontScale="25000" lnSpcReduction="20000"/>
          </a:bodyPr>
          <a:lstStyle/>
          <a:p>
            <a:endParaRPr lang="en-AU" sz="10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pPr>
              <a:buNone/>
            </a:pPr>
            <a:endParaRPr lang="en-AU" sz="4800" dirty="0"/>
          </a:p>
          <a:p>
            <a:r>
              <a:rPr lang="en-AU" sz="4800" dirty="0"/>
              <a:t>A typical striker (No.9) must possess excellent technical skills to control the ball in tight spaces to aim for goals. </a:t>
            </a:r>
          </a:p>
          <a:p>
            <a:r>
              <a:rPr lang="en-AU" sz="4800" dirty="0"/>
              <a:t>Striker must be able to receive, link passes and win most of the challenges when faced against strong opposition’s central defenders (No.3/No.4) and of course, having the ability to score goals.  </a:t>
            </a:r>
          </a:p>
          <a:p>
            <a:r>
              <a:rPr lang="en-AU" sz="4800" dirty="0"/>
              <a:t>Defensively, a centre forward’s role is to be the first player to start the high pressure on the opponent’s central defenders or midfielders (TRIGGER), channelling the opponents to one side of the field allowing the offensive players to intercept or steal from the opposition.  </a:t>
            </a:r>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4800" dirty="0"/>
          </a:p>
          <a:p>
            <a:endParaRPr lang="en-AU" sz="4800" dirty="0"/>
          </a:p>
          <a:p>
            <a:endParaRPr lang="en-AU" sz="4800" dirty="0"/>
          </a:p>
          <a:p>
            <a:endParaRPr lang="en-AU" sz="4800" dirty="0"/>
          </a:p>
          <a:p>
            <a:endParaRPr lang="en-AU" sz="4800" dirty="0"/>
          </a:p>
          <a:p>
            <a:endParaRPr lang="en-AU" sz="4800" dirty="0"/>
          </a:p>
          <a:p>
            <a:endParaRPr lang="en-AU" sz="4800" dirty="0"/>
          </a:p>
          <a:p>
            <a:pPr>
              <a:buNone/>
            </a:pPr>
            <a:endParaRPr lang="en-AU" sz="4800" dirty="0"/>
          </a:p>
          <a:p>
            <a:pPr>
              <a:buNone/>
            </a:pPr>
            <a:endParaRPr lang="en-AU" sz="4800" dirty="0"/>
          </a:p>
          <a:p>
            <a:endParaRPr lang="en-AU" sz="48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endParaRPr lang="en-AU" sz="1000" dirty="0"/>
          </a:p>
          <a:p>
            <a:pPr>
              <a:buNone/>
            </a:pPr>
            <a:r>
              <a:rPr lang="en-AU" sz="1000" dirty="0"/>
              <a:t> </a:t>
            </a:r>
          </a:p>
        </p:txBody>
      </p:sp>
      <p:pic>
        <p:nvPicPr>
          <p:cNvPr id="7" name="Picture 8" descr="Lions FC">
            <a:hlinkClick r:id="rId2"/>
          </p:cNvPr>
          <p:cNvPicPr>
            <a:picLocks noChangeAspect="1" noChangeArrowheads="1"/>
          </p:cNvPicPr>
          <p:nvPr/>
        </p:nvPicPr>
        <p:blipFill>
          <a:blip r:embed="rId3" r:link="rId4"/>
          <a:srcRect/>
          <a:stretch>
            <a:fillRect/>
          </a:stretch>
        </p:blipFill>
        <p:spPr bwMode="auto">
          <a:xfrm>
            <a:off x="7858148" y="4071942"/>
            <a:ext cx="714380" cy="722972"/>
          </a:xfrm>
          <a:prstGeom prst="rect">
            <a:avLst/>
          </a:prstGeom>
          <a:noFill/>
          <a:ln w="9525">
            <a:noFill/>
            <a:miter lim="800000"/>
            <a:headEnd/>
            <a:tailEnd/>
          </a:ln>
        </p:spPr>
      </p:pic>
      <p:pic>
        <p:nvPicPr>
          <p:cNvPr id="8" name="Picture 7" descr="STRIKER.jpg"/>
          <p:cNvPicPr>
            <a:picLocks noChangeAspect="1"/>
          </p:cNvPicPr>
          <p:nvPr/>
        </p:nvPicPr>
        <p:blipFill>
          <a:blip r:embed="rId5"/>
          <a:stretch>
            <a:fillRect/>
          </a:stretch>
        </p:blipFill>
        <p:spPr>
          <a:xfrm>
            <a:off x="285720" y="785794"/>
            <a:ext cx="8318229" cy="4317694"/>
          </a:xfrm>
          <a:prstGeom prst="rect">
            <a:avLst/>
          </a:prstGeom>
        </p:spPr>
      </p:pic>
    </p:spTree>
    <p:extLst>
      <p:ext uri="{BB962C8B-B14F-4D97-AF65-F5344CB8AC3E}">
        <p14:creationId xmlns:p14="http://schemas.microsoft.com/office/powerpoint/2010/main" val="2969460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5"/>
          <a:stretch>
            <a:fillRect/>
          </a:stretch>
        </p:blipFill>
        <p:spPr>
          <a:xfrm>
            <a:off x="-364" y="4842933"/>
            <a:ext cx="9144000" cy="2038291"/>
          </a:xfrm>
          <a:prstGeom prst="rect">
            <a:avLst/>
          </a:prstGeom>
        </p:spPr>
      </p:pic>
      <p:sp>
        <p:nvSpPr>
          <p:cNvPr id="8" name="Content Placeholder 2"/>
          <p:cNvSpPr txBox="1">
            <a:spLocks/>
          </p:cNvSpPr>
          <p:nvPr/>
        </p:nvSpPr>
        <p:spPr>
          <a:xfrm>
            <a:off x="790199" y="3749452"/>
            <a:ext cx="7467600" cy="13768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3200" b="1" dirty="0">
                <a:solidFill>
                  <a:srgbClr val="002060"/>
                </a:solidFill>
              </a:rPr>
              <a:t> </a:t>
            </a:r>
            <a:r>
              <a:rPr lang="en-GB" sz="3200" b="1" dirty="0"/>
              <a:t>The  Development Blocks</a:t>
            </a:r>
            <a:endParaRPr lang="en-AU" sz="3200" dirty="0"/>
          </a:p>
        </p:txBody>
      </p:sp>
      <p:pic>
        <p:nvPicPr>
          <p:cNvPr id="9" name="Picture 8" descr="A close up of a sign&#10;&#10;Description automatically generated">
            <a:extLst>
              <a:ext uri="{FF2B5EF4-FFF2-40B4-BE49-F238E27FC236}">
                <a16:creationId xmlns:a16="http://schemas.microsoft.com/office/drawing/2014/main" id="{DF33A781-7D9E-4F17-AA3B-738AFBE6F2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1" name="Picture 10" descr="A close up of a sign&#10;&#10;Description automatically generated">
            <a:extLst>
              <a:ext uri="{FF2B5EF4-FFF2-40B4-BE49-F238E27FC236}">
                <a16:creationId xmlns:a16="http://schemas.microsoft.com/office/drawing/2014/main" id="{9FB96BC6-DD42-4185-99AF-6B6E9EA18F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1880" y="1916832"/>
            <a:ext cx="2244251" cy="1886540"/>
          </a:xfrm>
          <a:prstGeom prst="rect">
            <a:avLst/>
          </a:prstGeom>
        </p:spPr>
      </p:pic>
    </p:spTree>
    <p:extLst>
      <p:ext uri="{BB962C8B-B14F-4D97-AF65-F5344CB8AC3E}">
        <p14:creationId xmlns:p14="http://schemas.microsoft.com/office/powerpoint/2010/main" val="6290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2789449" y="425401"/>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4"/>
          <a:stretch>
            <a:fillRect/>
          </a:stretch>
        </p:blipFill>
        <p:spPr>
          <a:xfrm>
            <a:off x="-364" y="4842933"/>
            <a:ext cx="9144000" cy="2038291"/>
          </a:xfrm>
          <a:prstGeom prst="rect">
            <a:avLst/>
          </a:prstGeom>
        </p:spPr>
      </p:pic>
      <p:sp>
        <p:nvSpPr>
          <p:cNvPr id="8" name="Content Placeholder 2"/>
          <p:cNvSpPr txBox="1">
            <a:spLocks/>
          </p:cNvSpPr>
          <p:nvPr/>
        </p:nvSpPr>
        <p:spPr>
          <a:xfrm>
            <a:off x="1331640" y="1114425"/>
            <a:ext cx="6734552" cy="551896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AU" sz="1600" b="1" u="sng" dirty="0"/>
          </a:p>
          <a:p>
            <a:pPr marL="0" indent="0" algn="ctr">
              <a:buNone/>
            </a:pPr>
            <a:endParaRPr lang="en-AU" sz="1600" b="1" u="sng" dirty="0"/>
          </a:p>
          <a:p>
            <a:pPr marL="0" indent="0" algn="ctr">
              <a:buNone/>
            </a:pPr>
            <a:r>
              <a:rPr lang="en-AU" sz="2400" b="1" u="sng" dirty="0"/>
              <a:t>CLUB CULTURE</a:t>
            </a:r>
          </a:p>
          <a:p>
            <a:pPr marL="0" indent="0" algn="ctr">
              <a:buNone/>
            </a:pPr>
            <a:endParaRPr lang="en-AU" sz="1600" b="1" u="sng" dirty="0"/>
          </a:p>
          <a:p>
            <a:pPr marL="0" indent="0" algn="ctr">
              <a:buNone/>
            </a:pPr>
            <a:endParaRPr lang="en-AU" sz="1600" b="1" u="sng" dirty="0"/>
          </a:p>
          <a:p>
            <a:r>
              <a:rPr lang="en-AU" sz="1800" dirty="0"/>
              <a:t>Loyalty - devotion · your club </a:t>
            </a:r>
          </a:p>
          <a:p>
            <a:r>
              <a:rPr lang="en-AU" sz="1800" dirty="0"/>
              <a:t>Inspire – people through positive actions</a:t>
            </a:r>
          </a:p>
          <a:p>
            <a:r>
              <a:rPr lang="en-AU" sz="1800" dirty="0"/>
              <a:t>Integrity -  good character · morals </a:t>
            </a:r>
          </a:p>
          <a:p>
            <a:r>
              <a:rPr lang="en-AU" sz="1800" dirty="0"/>
              <a:t>Opportunity - your chance · your opportunity · your moment </a:t>
            </a:r>
          </a:p>
          <a:p>
            <a:r>
              <a:rPr lang="en-AU" sz="1800" dirty="0"/>
              <a:t>Success - development </a:t>
            </a:r>
            <a:endParaRPr lang="en-AU" sz="2400" b="1" dirty="0">
              <a:solidFill>
                <a:schemeClr val="accent6"/>
              </a:solidFill>
            </a:endParaRPr>
          </a:p>
          <a:p>
            <a:endParaRPr lang="en-AU" b="1" dirty="0">
              <a:solidFill>
                <a:schemeClr val="accent6"/>
              </a:solidFill>
            </a:endParaRPr>
          </a:p>
          <a:p>
            <a:endParaRPr lang="en-AU" b="1" dirty="0">
              <a:solidFill>
                <a:schemeClr val="accent6"/>
              </a:solidFill>
            </a:endParaRPr>
          </a:p>
          <a:p>
            <a:endParaRPr lang="en-AU" b="1" dirty="0">
              <a:solidFill>
                <a:schemeClr val="accent6"/>
              </a:solidFill>
            </a:endParaRPr>
          </a:p>
          <a:p>
            <a:pPr>
              <a:buFont typeface="Arial" panose="020B0604020202020204" pitchFamily="34" charset="0"/>
              <a:buNone/>
            </a:pPr>
            <a:endParaRPr lang="en-AU" b="1" dirty="0">
              <a:solidFill>
                <a:schemeClr val="accent6"/>
              </a:solidFill>
            </a:endParaRPr>
          </a:p>
          <a:p>
            <a:pPr algn="ctr"/>
            <a:endParaRPr lang="en-AU" dirty="0"/>
          </a:p>
        </p:txBody>
      </p:sp>
      <p:pic>
        <p:nvPicPr>
          <p:cNvPr id="9" name="Picture 8" descr="A close up of a sign&#10;&#10;Description automatically generated">
            <a:extLst>
              <a:ext uri="{FF2B5EF4-FFF2-40B4-BE49-F238E27FC236}">
                <a16:creationId xmlns:a16="http://schemas.microsoft.com/office/drawing/2014/main" id="{B43CA491-6E8D-467C-951E-46773DE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0" name="Picture 9">
            <a:extLst>
              <a:ext uri="{FF2B5EF4-FFF2-40B4-BE49-F238E27FC236}">
                <a16:creationId xmlns:a16="http://schemas.microsoft.com/office/drawing/2014/main" id="{FFDBE05B-BA28-4D7C-9FC9-AC05234E72B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160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 y="4842933"/>
            <a:ext cx="9144000" cy="2038291"/>
          </a:xfrm>
          <a:prstGeom prst="rect">
            <a:avLst/>
          </a:prstGeom>
        </p:spPr>
      </p:pic>
      <p:sp>
        <p:nvSpPr>
          <p:cNvPr id="3" name="Content Placeholder 2"/>
          <p:cNvSpPr>
            <a:spLocks noGrp="1"/>
          </p:cNvSpPr>
          <p:nvPr>
            <p:ph idx="1"/>
          </p:nvPr>
        </p:nvSpPr>
        <p:spPr>
          <a:xfrm>
            <a:off x="628286" y="1412776"/>
            <a:ext cx="7886700" cy="4351338"/>
          </a:xfrm>
        </p:spPr>
        <p:txBody>
          <a:bodyPr>
            <a:normAutofit/>
          </a:bodyPr>
          <a:lstStyle/>
          <a:p>
            <a:pPr algn="ctr">
              <a:buNone/>
            </a:pPr>
            <a:endParaRPr lang="en-AU" b="1" dirty="0"/>
          </a:p>
          <a:p>
            <a:pPr algn="ctr">
              <a:buNone/>
            </a:pPr>
            <a:r>
              <a:rPr lang="en-AU" b="1" dirty="0"/>
              <a:t>PLAYER DEVELOPMENT BLOCKS</a:t>
            </a:r>
          </a:p>
          <a:p>
            <a:pPr algn="ctr">
              <a:buNone/>
            </a:pPr>
            <a:endParaRPr lang="en-AU" dirty="0"/>
          </a:p>
          <a:p>
            <a:r>
              <a:rPr lang="en-AU" sz="1700" dirty="0"/>
              <a:t>The JDP</a:t>
            </a:r>
            <a:r>
              <a:rPr lang="en-AU" sz="1700" b="1" dirty="0">
                <a:solidFill>
                  <a:schemeClr val="accent1"/>
                </a:solidFill>
              </a:rPr>
              <a:t> </a:t>
            </a:r>
            <a:r>
              <a:rPr lang="en-AU" sz="1700" dirty="0"/>
              <a:t>operates a building block approach to player development. Players follow an initial path heavily focused on technique and skill development, and as competency increases tactical elements are introduced. Within each building block an extensive curriculum is designed to focus on the necessary skill set. </a:t>
            </a:r>
          </a:p>
          <a:p>
            <a:endParaRPr lang="en-AU" sz="1700" dirty="0"/>
          </a:p>
          <a:p>
            <a:r>
              <a:rPr lang="en-AU" sz="1700" dirty="0"/>
              <a:t>As a player progresses through the system they will continue to work on elements of preceding stages to ensure they are consistently and simultaneously challenged on both fundamental and advanced levels. The following diagram illustrates the Football Way approach.</a:t>
            </a:r>
          </a:p>
          <a:p>
            <a:endParaRPr lang="en-AU" dirty="0"/>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7" descr="A close up of a sign&#10;&#10;Description automatically generated">
            <a:extLst>
              <a:ext uri="{FF2B5EF4-FFF2-40B4-BE49-F238E27FC236}">
                <a16:creationId xmlns:a16="http://schemas.microsoft.com/office/drawing/2014/main" id="{356D402C-6B6F-4EF5-A047-A3E79A5263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D9949BB5-FFB2-4FEF-BC95-8D01EEC661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212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p:cNvSpPr>
          <p:nvPr/>
        </p:nvSpPr>
        <p:spPr bwMode="auto">
          <a:xfrm>
            <a:off x="863600" y="285750"/>
            <a:ext cx="72644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642938">
              <a:spcBef>
                <a:spcPct val="20000"/>
              </a:spcBef>
              <a:buChar char="•"/>
              <a:defRPr sz="1200">
                <a:solidFill>
                  <a:srgbClr val="000080"/>
                </a:solidFill>
                <a:latin typeface="Arial" panose="020B0604020202020204" pitchFamily="34" charset="0"/>
              </a:defRPr>
            </a:lvl1pPr>
            <a:lvl2pPr marL="742950" indent="-285750" defTabSz="642938">
              <a:spcBef>
                <a:spcPct val="20000"/>
              </a:spcBef>
              <a:buFont typeface="Times" panose="02020603050405020304" pitchFamily="18" charset="0"/>
              <a:buChar char="•"/>
              <a:defRPr sz="1200">
                <a:solidFill>
                  <a:srgbClr val="000080"/>
                </a:solidFill>
                <a:latin typeface="Arial" panose="020B0604020202020204" pitchFamily="34" charset="0"/>
              </a:defRPr>
            </a:lvl2pPr>
            <a:lvl3pPr marL="1143000" indent="-228600" defTabSz="642938">
              <a:spcBef>
                <a:spcPct val="20000"/>
              </a:spcBef>
              <a:buChar char="•"/>
              <a:defRPr sz="1200">
                <a:solidFill>
                  <a:srgbClr val="000080"/>
                </a:solidFill>
                <a:latin typeface="Arial" panose="020B0604020202020204" pitchFamily="34" charset="0"/>
              </a:defRPr>
            </a:lvl3pPr>
            <a:lvl4pPr marL="1600200" indent="-228600" defTabSz="642938">
              <a:spcBef>
                <a:spcPct val="20000"/>
              </a:spcBef>
              <a:buChar char="–"/>
              <a:defRPr sz="1200">
                <a:solidFill>
                  <a:srgbClr val="000080"/>
                </a:solidFill>
                <a:latin typeface="Arial" panose="020B0604020202020204" pitchFamily="34" charset="0"/>
              </a:defRPr>
            </a:lvl4pPr>
            <a:lvl5pPr marL="2057400" indent="-228600" defTabSz="642938">
              <a:spcBef>
                <a:spcPct val="20000"/>
              </a:spcBef>
              <a:buChar char="»"/>
              <a:defRPr sz="1200">
                <a:solidFill>
                  <a:srgbClr val="000080"/>
                </a:solidFill>
                <a:latin typeface="Arial" panose="020B0604020202020204" pitchFamily="34" charset="0"/>
              </a:defRPr>
            </a:lvl5pPr>
            <a:lvl6pPr marL="25146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6pPr>
            <a:lvl7pPr marL="29718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7pPr>
            <a:lvl8pPr marL="34290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8pPr>
            <a:lvl9pPr marL="38862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9pPr>
          </a:lstStyle>
          <a:p>
            <a:pPr algn="ctr">
              <a:lnSpc>
                <a:spcPct val="140000"/>
              </a:lnSpc>
              <a:spcBef>
                <a:spcPct val="0"/>
              </a:spcBef>
              <a:buFontTx/>
              <a:buNone/>
            </a:pPr>
            <a:r>
              <a:rPr lang="en-US" altLang="en-US" sz="3600">
                <a:solidFill>
                  <a:schemeClr val="bg1"/>
                </a:solidFill>
                <a:latin typeface="Calibri" panose="020F0502020204030204" pitchFamily="34" charset="0"/>
              </a:rPr>
              <a:t> FFA Building Blocks</a:t>
            </a:r>
          </a:p>
        </p:txBody>
      </p:sp>
      <p:sp>
        <p:nvSpPr>
          <p:cNvPr id="17412" name="Rectangle 4"/>
          <p:cNvSpPr>
            <a:spLocks/>
          </p:cNvSpPr>
          <p:nvPr/>
        </p:nvSpPr>
        <p:spPr bwMode="auto">
          <a:xfrm>
            <a:off x="698500" y="2870200"/>
            <a:ext cx="82169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642938">
              <a:spcBef>
                <a:spcPct val="20000"/>
              </a:spcBef>
              <a:buChar char="•"/>
              <a:defRPr sz="1200">
                <a:solidFill>
                  <a:srgbClr val="000080"/>
                </a:solidFill>
                <a:latin typeface="Arial" panose="020B0604020202020204" pitchFamily="34" charset="0"/>
              </a:defRPr>
            </a:lvl1pPr>
            <a:lvl2pPr marL="742950" indent="-285750" defTabSz="642938">
              <a:spcBef>
                <a:spcPct val="20000"/>
              </a:spcBef>
              <a:buFont typeface="Times" panose="02020603050405020304" pitchFamily="18" charset="0"/>
              <a:buChar char="•"/>
              <a:defRPr sz="1200">
                <a:solidFill>
                  <a:srgbClr val="000080"/>
                </a:solidFill>
                <a:latin typeface="Arial" panose="020B0604020202020204" pitchFamily="34" charset="0"/>
              </a:defRPr>
            </a:lvl2pPr>
            <a:lvl3pPr marL="1143000" indent="-228600" defTabSz="642938">
              <a:spcBef>
                <a:spcPct val="20000"/>
              </a:spcBef>
              <a:buChar char="•"/>
              <a:defRPr sz="1200">
                <a:solidFill>
                  <a:srgbClr val="000080"/>
                </a:solidFill>
                <a:latin typeface="Arial" panose="020B0604020202020204" pitchFamily="34" charset="0"/>
              </a:defRPr>
            </a:lvl3pPr>
            <a:lvl4pPr marL="1600200" indent="-228600" defTabSz="642938">
              <a:spcBef>
                <a:spcPct val="20000"/>
              </a:spcBef>
              <a:buChar char="–"/>
              <a:defRPr sz="1200">
                <a:solidFill>
                  <a:srgbClr val="000080"/>
                </a:solidFill>
                <a:latin typeface="Arial" panose="020B0604020202020204" pitchFamily="34" charset="0"/>
              </a:defRPr>
            </a:lvl4pPr>
            <a:lvl5pPr marL="2057400" indent="-228600" defTabSz="642938">
              <a:spcBef>
                <a:spcPct val="20000"/>
              </a:spcBef>
              <a:buChar char="»"/>
              <a:defRPr sz="1200">
                <a:solidFill>
                  <a:srgbClr val="000080"/>
                </a:solidFill>
                <a:latin typeface="Arial" panose="020B0604020202020204" pitchFamily="34" charset="0"/>
              </a:defRPr>
            </a:lvl5pPr>
            <a:lvl6pPr marL="25146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6pPr>
            <a:lvl7pPr marL="29718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7pPr>
            <a:lvl8pPr marL="34290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8pPr>
            <a:lvl9pPr marL="38862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9pPr>
          </a:lstStyle>
          <a:p>
            <a:pPr>
              <a:lnSpc>
                <a:spcPct val="140000"/>
              </a:lnSpc>
              <a:spcBef>
                <a:spcPct val="0"/>
              </a:spcBef>
              <a:buFontTx/>
              <a:buNone/>
            </a:pPr>
            <a:r>
              <a:rPr lang="en-US" altLang="en-US" sz="3600">
                <a:solidFill>
                  <a:schemeClr val="tx1"/>
                </a:solidFill>
                <a:latin typeface="Calibri" panose="020F0502020204030204" pitchFamily="34" charset="0"/>
              </a:rPr>
              <a:t>    </a:t>
            </a:r>
            <a:endParaRPr lang="en-US" altLang="en-US" sz="2800">
              <a:solidFill>
                <a:schemeClr val="tx1"/>
              </a:solidFill>
              <a:latin typeface="Calibri" panose="020F0502020204030204" pitchFamily="34" charset="0"/>
            </a:endParaRPr>
          </a:p>
          <a:p>
            <a:pPr eaLnBrk="1" hangingPunct="1">
              <a:spcBef>
                <a:spcPct val="0"/>
              </a:spcBef>
              <a:buFontTx/>
              <a:buNone/>
            </a:pPr>
            <a:endParaRPr lang="en-US" altLang="en-US" sz="3200">
              <a:solidFill>
                <a:schemeClr val="tx1"/>
              </a:solidFill>
              <a:latin typeface="Calibri" panose="020F0502020204030204" pitchFamily="34" charset="0"/>
            </a:endParaRPr>
          </a:p>
        </p:txBody>
      </p:sp>
      <p:sp>
        <p:nvSpPr>
          <p:cNvPr id="17413" name="TextBox 7"/>
          <p:cNvSpPr txBox="1">
            <a:spLocks noChangeArrowheads="1"/>
          </p:cNvSpPr>
          <p:nvPr/>
        </p:nvSpPr>
        <p:spPr bwMode="auto">
          <a:xfrm>
            <a:off x="812800" y="3136900"/>
            <a:ext cx="746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rgbClr val="000080"/>
                </a:solidFill>
                <a:latin typeface="Arial" panose="020B0604020202020204" pitchFamily="34" charset="0"/>
              </a:defRPr>
            </a:lvl1pPr>
            <a:lvl2pPr marL="742950" indent="-285750">
              <a:spcBef>
                <a:spcPct val="20000"/>
              </a:spcBef>
              <a:buFont typeface="Times" panose="02020603050405020304" pitchFamily="18" charset="0"/>
              <a:buChar char="•"/>
              <a:defRPr sz="1200">
                <a:solidFill>
                  <a:srgbClr val="000080"/>
                </a:solidFill>
                <a:latin typeface="Arial" panose="020B0604020202020204" pitchFamily="34" charset="0"/>
              </a:defRPr>
            </a:lvl2pPr>
            <a:lvl3pPr marL="1143000" indent="-228600">
              <a:spcBef>
                <a:spcPct val="20000"/>
              </a:spcBef>
              <a:buChar char="•"/>
              <a:defRPr sz="1200">
                <a:solidFill>
                  <a:srgbClr val="000080"/>
                </a:solidFill>
                <a:latin typeface="Arial" panose="020B0604020202020204" pitchFamily="34" charset="0"/>
              </a:defRPr>
            </a:lvl3pPr>
            <a:lvl4pPr marL="1600200" indent="-228600">
              <a:spcBef>
                <a:spcPct val="20000"/>
              </a:spcBef>
              <a:buChar char="–"/>
              <a:defRPr sz="1200">
                <a:solidFill>
                  <a:srgbClr val="000080"/>
                </a:solidFill>
                <a:latin typeface="Arial" panose="020B0604020202020204" pitchFamily="34" charset="0"/>
              </a:defRPr>
            </a:lvl4pPr>
            <a:lvl5pPr marL="2057400" indent="-228600">
              <a:spcBef>
                <a:spcPct val="20000"/>
              </a:spcBef>
              <a:buChar char="»"/>
              <a:defRPr sz="1200">
                <a:solidFill>
                  <a:srgbClr val="000080"/>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00080"/>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00080"/>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00080"/>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00080"/>
                </a:solidFill>
                <a:latin typeface="Arial" panose="020B0604020202020204" pitchFamily="34" charset="0"/>
              </a:defRPr>
            </a:lvl9pPr>
          </a:lstStyle>
          <a:p>
            <a:pPr algn="ctr" eaLnBrk="1" hangingPunct="1">
              <a:spcBef>
                <a:spcPct val="0"/>
              </a:spcBef>
              <a:buFontTx/>
              <a:buNone/>
            </a:pPr>
            <a:r>
              <a:rPr lang="en-AU" altLang="en-US" sz="6000">
                <a:solidFill>
                  <a:srgbClr val="FF0000"/>
                </a:solidFill>
                <a:latin typeface="Calibri" panose="020F0502020204030204" pitchFamily="34" charset="0"/>
              </a:rPr>
              <a:t>The END</a:t>
            </a:r>
          </a:p>
        </p:txBody>
      </p:sp>
      <p:pic>
        <p:nvPicPr>
          <p:cNvPr id="1741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038225" y="1358074"/>
            <a:ext cx="7559675" cy="5041900"/>
          </a:xfrm>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3004104" y="416027"/>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9" name="Picture 8" descr="A close up of a sign&#10;&#10;Description automatically generated">
            <a:extLst>
              <a:ext uri="{FF2B5EF4-FFF2-40B4-BE49-F238E27FC236}">
                <a16:creationId xmlns:a16="http://schemas.microsoft.com/office/drawing/2014/main" id="{98E7B2EA-230E-4BA4-9E8B-D31192B659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0" name="Picture 9">
            <a:extLst>
              <a:ext uri="{FF2B5EF4-FFF2-40B4-BE49-F238E27FC236}">
                <a16:creationId xmlns:a16="http://schemas.microsoft.com/office/drawing/2014/main" id="{D875D3FA-162C-4AD2-8255-8AD9603B7C5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462444"/>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a:endCxn id="27" idx="0"/>
          </p:cNvCxnSpPr>
          <p:nvPr/>
        </p:nvCxnSpPr>
        <p:spPr>
          <a:xfrm>
            <a:off x="539552" y="5517232"/>
            <a:ext cx="8361357" cy="158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flipV="1">
            <a:off x="428596" y="1714488"/>
            <a:ext cx="0" cy="3816424"/>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148681" y="6237311"/>
            <a:ext cx="880369" cy="307777"/>
          </a:xfrm>
          <a:prstGeom prst="rect">
            <a:avLst/>
          </a:prstGeom>
          <a:noFill/>
        </p:spPr>
        <p:txBody>
          <a:bodyPr wrap="none" rtlCol="0">
            <a:spAutoFit/>
          </a:bodyPr>
          <a:lstStyle/>
          <a:p>
            <a:r>
              <a:rPr lang="en-GB" sz="1400" b="1" dirty="0"/>
              <a:t>U6s - U8s</a:t>
            </a:r>
          </a:p>
        </p:txBody>
      </p:sp>
      <p:sp>
        <p:nvSpPr>
          <p:cNvPr id="21" name="TextBox 20"/>
          <p:cNvSpPr txBox="1"/>
          <p:nvPr/>
        </p:nvSpPr>
        <p:spPr>
          <a:xfrm>
            <a:off x="3143240" y="6215082"/>
            <a:ext cx="971741" cy="307777"/>
          </a:xfrm>
          <a:prstGeom prst="rect">
            <a:avLst/>
          </a:prstGeom>
          <a:noFill/>
        </p:spPr>
        <p:txBody>
          <a:bodyPr wrap="square" rtlCol="0">
            <a:spAutoFit/>
          </a:bodyPr>
          <a:lstStyle/>
          <a:p>
            <a:r>
              <a:rPr lang="en-GB" sz="1400" b="1" dirty="0"/>
              <a:t>U9s - U12s</a:t>
            </a:r>
          </a:p>
        </p:txBody>
      </p:sp>
      <p:sp>
        <p:nvSpPr>
          <p:cNvPr id="22" name="TextBox 21"/>
          <p:cNvSpPr txBox="1"/>
          <p:nvPr/>
        </p:nvSpPr>
        <p:spPr>
          <a:xfrm>
            <a:off x="5072869" y="6237311"/>
            <a:ext cx="1098378" cy="307777"/>
          </a:xfrm>
          <a:prstGeom prst="rect">
            <a:avLst/>
          </a:prstGeom>
          <a:noFill/>
        </p:spPr>
        <p:txBody>
          <a:bodyPr wrap="none" rtlCol="0">
            <a:spAutoFit/>
          </a:bodyPr>
          <a:lstStyle/>
          <a:p>
            <a:r>
              <a:rPr lang="en-GB" sz="1400" b="1" dirty="0"/>
              <a:t>U13s – U16s</a:t>
            </a:r>
          </a:p>
        </p:txBody>
      </p:sp>
      <p:sp>
        <p:nvSpPr>
          <p:cNvPr id="24" name="TextBox 23"/>
          <p:cNvSpPr txBox="1"/>
          <p:nvPr/>
        </p:nvSpPr>
        <p:spPr>
          <a:xfrm>
            <a:off x="7401350" y="6237310"/>
            <a:ext cx="1237262" cy="307777"/>
          </a:xfrm>
          <a:prstGeom prst="rect">
            <a:avLst/>
          </a:prstGeom>
          <a:noFill/>
        </p:spPr>
        <p:txBody>
          <a:bodyPr wrap="none" rtlCol="0">
            <a:spAutoFit/>
          </a:bodyPr>
          <a:lstStyle/>
          <a:p>
            <a:r>
              <a:rPr lang="en-GB" sz="1400" b="1" dirty="0"/>
              <a:t>U18s - Seniors</a:t>
            </a:r>
          </a:p>
        </p:txBody>
      </p:sp>
      <p:sp>
        <p:nvSpPr>
          <p:cNvPr id="11" name="TextBox 10"/>
          <p:cNvSpPr txBox="1"/>
          <p:nvPr/>
        </p:nvSpPr>
        <p:spPr>
          <a:xfrm>
            <a:off x="142844" y="1857364"/>
            <a:ext cx="369332" cy="1561133"/>
          </a:xfrm>
          <a:prstGeom prst="rect">
            <a:avLst/>
          </a:prstGeom>
          <a:noFill/>
        </p:spPr>
        <p:txBody>
          <a:bodyPr vert="vert270" wrap="none" rtlCol="0">
            <a:spAutoFit/>
          </a:bodyPr>
          <a:lstStyle/>
          <a:p>
            <a:r>
              <a:rPr lang="en-GB" sz="1200" b="1" dirty="0"/>
              <a:t>PERFORMANC E  LEVEL</a:t>
            </a:r>
            <a:endParaRPr lang="en-GB" sz="1400" b="1" dirty="0"/>
          </a:p>
        </p:txBody>
      </p:sp>
      <p:sp>
        <p:nvSpPr>
          <p:cNvPr id="27" name="TextBox 26"/>
          <p:cNvSpPr txBox="1"/>
          <p:nvPr/>
        </p:nvSpPr>
        <p:spPr>
          <a:xfrm>
            <a:off x="8676456" y="5517232"/>
            <a:ext cx="448905" cy="276999"/>
          </a:xfrm>
          <a:prstGeom prst="rect">
            <a:avLst/>
          </a:prstGeom>
          <a:noFill/>
        </p:spPr>
        <p:txBody>
          <a:bodyPr vert="horz" wrap="none" rtlCol="0">
            <a:spAutoFit/>
          </a:bodyPr>
          <a:lstStyle/>
          <a:p>
            <a:r>
              <a:rPr lang="en-GB" sz="1200" b="1" dirty="0"/>
              <a:t>AGE</a:t>
            </a:r>
            <a:endParaRPr lang="en-GB" sz="1400" b="1" dirty="0"/>
          </a:p>
        </p:txBody>
      </p:sp>
      <p:sp>
        <p:nvSpPr>
          <p:cNvPr id="12" name="Rectangle 11"/>
          <p:cNvSpPr/>
          <p:nvPr/>
        </p:nvSpPr>
        <p:spPr>
          <a:xfrm>
            <a:off x="611561" y="5699056"/>
            <a:ext cx="1961618" cy="46624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lumMod val="75000"/>
                  </a:schemeClr>
                </a:solidFill>
              </a:rPr>
              <a:t>DISCOVERY</a:t>
            </a:r>
          </a:p>
        </p:txBody>
      </p:sp>
      <p:sp>
        <p:nvSpPr>
          <p:cNvPr id="29" name="Rectangle 28"/>
          <p:cNvSpPr/>
          <p:nvPr/>
        </p:nvSpPr>
        <p:spPr>
          <a:xfrm>
            <a:off x="2573177" y="5699056"/>
            <a:ext cx="1998823" cy="466248"/>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lumMod val="75000"/>
                  </a:schemeClr>
                </a:solidFill>
              </a:rPr>
              <a:t>SAP</a:t>
            </a:r>
          </a:p>
        </p:txBody>
      </p:sp>
      <p:sp>
        <p:nvSpPr>
          <p:cNvPr id="30" name="Rectangle 29"/>
          <p:cNvSpPr/>
          <p:nvPr/>
        </p:nvSpPr>
        <p:spPr>
          <a:xfrm>
            <a:off x="4572001" y="5699056"/>
            <a:ext cx="2074958" cy="466248"/>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lumMod val="75000"/>
                  </a:schemeClr>
                </a:solidFill>
              </a:rPr>
              <a:t>GAME TRAINING</a:t>
            </a:r>
            <a:endParaRPr lang="en-GB" b="1" dirty="0">
              <a:solidFill>
                <a:schemeClr val="accent1">
                  <a:lumMod val="75000"/>
                </a:schemeClr>
              </a:solidFill>
            </a:endParaRPr>
          </a:p>
        </p:txBody>
      </p:sp>
      <p:sp>
        <p:nvSpPr>
          <p:cNvPr id="31" name="Rectangle 30"/>
          <p:cNvSpPr/>
          <p:nvPr/>
        </p:nvSpPr>
        <p:spPr>
          <a:xfrm>
            <a:off x="6646959" y="5699056"/>
            <a:ext cx="2031241" cy="466248"/>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lumMod val="75000"/>
                  </a:schemeClr>
                </a:solidFill>
              </a:rPr>
              <a:t>PERFORMANCE PHASE</a:t>
            </a:r>
            <a:endParaRPr lang="en-GB" b="1" dirty="0">
              <a:solidFill>
                <a:schemeClr val="accent1">
                  <a:lumMod val="75000"/>
                </a:schemeClr>
              </a:solidFill>
            </a:endParaRPr>
          </a:p>
        </p:txBody>
      </p:sp>
      <p:sp>
        <p:nvSpPr>
          <p:cNvPr id="49" name="Rounded Rectangle 48"/>
          <p:cNvSpPr/>
          <p:nvPr/>
        </p:nvSpPr>
        <p:spPr>
          <a:xfrm>
            <a:off x="571472" y="2857496"/>
            <a:ext cx="1810597" cy="2571768"/>
          </a:xfrm>
          <a:prstGeom prst="round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200" b="1" dirty="0"/>
              <a:t>BASIC HABIT DEVELOPMENT</a:t>
            </a:r>
          </a:p>
          <a:p>
            <a:endParaRPr lang="en-GB" sz="1200" dirty="0"/>
          </a:p>
          <a:p>
            <a:pPr marL="171450" indent="-171450">
              <a:buFont typeface="Arial" panose="020B0604020202020204" pitchFamily="34" charset="0"/>
              <a:buChar char="•"/>
            </a:pPr>
            <a:r>
              <a:rPr lang="en-GB" sz="1200" dirty="0"/>
              <a:t>Learning to play in a team &amp; organised football</a:t>
            </a:r>
          </a:p>
          <a:p>
            <a:pPr marL="171450" indent="-171450">
              <a:buFont typeface="Arial" panose="020B0604020202020204" pitchFamily="34" charset="0"/>
              <a:buChar char="•"/>
            </a:pPr>
            <a:r>
              <a:rPr lang="en-GB" sz="1200" dirty="0"/>
              <a:t>Developing basic core habits as a foundation</a:t>
            </a:r>
          </a:p>
          <a:p>
            <a:pPr marL="171450" indent="-171450">
              <a:buFont typeface="Arial" panose="020B0604020202020204" pitchFamily="34" charset="0"/>
              <a:buChar char="•"/>
            </a:pPr>
            <a:r>
              <a:rPr lang="en-GB" sz="1200" dirty="0"/>
              <a:t>Play for enjoyment</a:t>
            </a:r>
          </a:p>
          <a:p>
            <a:pPr marL="171450" indent="-171450">
              <a:buFont typeface="Arial" panose="020B0604020202020204" pitchFamily="34" charset="0"/>
              <a:buChar char="•"/>
            </a:pPr>
            <a:r>
              <a:rPr lang="en-GB" sz="1200" dirty="0"/>
              <a:t>Develop a love for the game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p:txBody>
      </p:sp>
      <p:sp>
        <p:nvSpPr>
          <p:cNvPr id="50" name="Rounded Rectangle 49"/>
          <p:cNvSpPr/>
          <p:nvPr/>
        </p:nvSpPr>
        <p:spPr>
          <a:xfrm>
            <a:off x="2689395" y="2571744"/>
            <a:ext cx="1810597" cy="2857520"/>
          </a:xfrm>
          <a:prstGeom prst="roundRect">
            <a:avLst/>
          </a:prstGeom>
          <a:solidFill>
            <a:schemeClr val="accent1">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b="1" dirty="0"/>
              <a:t> </a:t>
            </a:r>
            <a:r>
              <a:rPr lang="en-GB" sz="1200" b="1" dirty="0"/>
              <a:t>FUNDAMENTALS &amp; TECHNICAL DEVELOPMENT</a:t>
            </a:r>
          </a:p>
          <a:p>
            <a:pPr algn="ctr"/>
            <a:endParaRPr lang="en-GB" sz="1200" b="1" dirty="0"/>
          </a:p>
          <a:p>
            <a:pPr marL="171450" indent="-171450">
              <a:buFont typeface="Arial" panose="020B0604020202020204" pitchFamily="34" charset="0"/>
              <a:buChar char="•"/>
            </a:pPr>
            <a:r>
              <a:rPr lang="en-GB" sz="1200" dirty="0"/>
              <a:t>Develop a solid base of technical skills</a:t>
            </a:r>
          </a:p>
          <a:p>
            <a:pPr marL="171450" indent="-171450">
              <a:buFont typeface="Arial" panose="020B0604020202020204" pitchFamily="34" charset="0"/>
              <a:buChar char="•"/>
            </a:pPr>
            <a:r>
              <a:rPr lang="en-GB" sz="1200" dirty="0"/>
              <a:t>Competing in a  team/social dynamic</a:t>
            </a:r>
          </a:p>
          <a:p>
            <a:pPr marL="171450" indent="-171450">
              <a:buFont typeface="Arial" panose="020B0604020202020204" pitchFamily="34" charset="0"/>
              <a:buChar char="•"/>
            </a:pPr>
            <a:r>
              <a:rPr lang="en-GB" sz="1200" dirty="0"/>
              <a:t>Progress towards a position specific profile by U13s</a:t>
            </a:r>
          </a:p>
          <a:p>
            <a:pPr marL="171450" indent="-171450">
              <a:buFont typeface="Arial" panose="020B0604020202020204" pitchFamily="34" charset="0"/>
              <a:buChar char="•"/>
            </a:pPr>
            <a:r>
              <a:rPr lang="en-GB" sz="1200" dirty="0"/>
              <a:t>Developing good habits on &amp; off pitch</a:t>
            </a:r>
          </a:p>
        </p:txBody>
      </p:sp>
      <p:sp>
        <p:nvSpPr>
          <p:cNvPr id="51" name="Rounded Rectangle 50"/>
          <p:cNvSpPr/>
          <p:nvPr/>
        </p:nvSpPr>
        <p:spPr>
          <a:xfrm>
            <a:off x="4716016" y="2000240"/>
            <a:ext cx="1810597" cy="3429024"/>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b="1" dirty="0"/>
              <a:t> POSITION SPECIFIC DEVELOPMENT</a:t>
            </a:r>
          </a:p>
          <a:p>
            <a:pPr algn="ctr"/>
            <a:endParaRPr lang="en-GB" sz="1200" b="1" dirty="0"/>
          </a:p>
          <a:p>
            <a:pPr marL="171450" indent="-171450">
              <a:buFont typeface="Arial" panose="020B0604020202020204" pitchFamily="34" charset="0"/>
              <a:buChar char="•"/>
            </a:pPr>
            <a:r>
              <a:rPr lang="en-GB" sz="1200" dirty="0"/>
              <a:t>Developing technical &amp; tactical positional expertise</a:t>
            </a:r>
          </a:p>
          <a:p>
            <a:pPr marL="171450" indent="-171450">
              <a:buFont typeface="Arial" panose="020B0604020202020204" pitchFamily="34" charset="0"/>
              <a:buChar char="•"/>
            </a:pPr>
            <a:r>
              <a:rPr lang="en-GB" sz="1200" dirty="0"/>
              <a:t>Learning to play the ‘real’ game &amp; different systems</a:t>
            </a:r>
          </a:p>
          <a:p>
            <a:pPr marL="171450" indent="-171450">
              <a:buFont typeface="Arial" panose="020B0604020202020204" pitchFamily="34" charset="0"/>
              <a:buChar char="•"/>
            </a:pPr>
            <a:r>
              <a:rPr lang="en-GB" sz="1200" dirty="0"/>
              <a:t>Managing peak growth &amp; maturation</a:t>
            </a:r>
          </a:p>
          <a:p>
            <a:pPr marL="171450" indent="-171450">
              <a:buFont typeface="Arial" panose="020B0604020202020204" pitchFamily="34" charset="0"/>
              <a:buChar char="•"/>
            </a:pPr>
            <a:r>
              <a:rPr lang="en-GB" sz="1200" dirty="0"/>
              <a:t>Learning to be competitive</a:t>
            </a:r>
          </a:p>
          <a:p>
            <a:pPr marL="171450" indent="-171450">
              <a:buFont typeface="Arial" panose="020B0604020202020204" pitchFamily="34" charset="0"/>
              <a:buChar char="•"/>
            </a:pPr>
            <a:r>
              <a:rPr lang="en-GB" sz="1200" dirty="0"/>
              <a:t>Developing a growth mind-set &amp; taking increased ownership</a:t>
            </a:r>
          </a:p>
        </p:txBody>
      </p:sp>
      <p:sp>
        <p:nvSpPr>
          <p:cNvPr id="52" name="Rounded Rectangle 51"/>
          <p:cNvSpPr/>
          <p:nvPr/>
        </p:nvSpPr>
        <p:spPr>
          <a:xfrm>
            <a:off x="6774334" y="1643050"/>
            <a:ext cx="1810597" cy="38576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b="1" dirty="0"/>
              <a:t>TRANSITION INTO SENIOR SQUAD</a:t>
            </a:r>
          </a:p>
          <a:p>
            <a:pPr algn="ctr"/>
            <a:endParaRPr lang="en-GB" sz="1200" b="1" dirty="0"/>
          </a:p>
          <a:p>
            <a:pPr marL="171450" indent="-171450">
              <a:buFont typeface="Arial" panose="020B0604020202020204" pitchFamily="34" charset="0"/>
              <a:buChar char="•"/>
            </a:pPr>
            <a:r>
              <a:rPr lang="en-GB" sz="1200" dirty="0"/>
              <a:t>Preparing players for the 1</a:t>
            </a:r>
            <a:r>
              <a:rPr lang="en-GB" sz="1200" baseline="30000" dirty="0"/>
              <a:t>st</a:t>
            </a:r>
            <a:r>
              <a:rPr lang="en-GB" sz="1200" dirty="0"/>
              <a:t> Team environment</a:t>
            </a:r>
          </a:p>
          <a:p>
            <a:pPr marL="171450" indent="-171450">
              <a:buFont typeface="Arial" panose="020B0604020202020204" pitchFamily="34" charset="0"/>
              <a:buChar char="•"/>
            </a:pPr>
            <a:r>
              <a:rPr lang="en-GB" sz="1200" dirty="0"/>
              <a:t>Physical development to cope with 1</a:t>
            </a:r>
            <a:r>
              <a:rPr lang="en-GB" sz="1200" baseline="30000" dirty="0"/>
              <a:t>st</a:t>
            </a:r>
            <a:r>
              <a:rPr lang="en-GB" sz="1200" dirty="0"/>
              <a:t> team demands</a:t>
            </a:r>
          </a:p>
          <a:p>
            <a:pPr marL="171450" indent="-171450">
              <a:buFont typeface="Arial" panose="020B0604020202020204" pitchFamily="34" charset="0"/>
              <a:buChar char="•"/>
            </a:pPr>
            <a:r>
              <a:rPr lang="en-GB" sz="1200" dirty="0"/>
              <a:t>Refining technical &amp; tactical skills</a:t>
            </a:r>
          </a:p>
          <a:p>
            <a:pPr marL="171450" indent="-171450">
              <a:buFont typeface="Arial" panose="020B0604020202020204" pitchFamily="34" charset="0"/>
              <a:buChar char="•"/>
            </a:pPr>
            <a:r>
              <a:rPr lang="en-GB" sz="1200" dirty="0"/>
              <a:t>Mastering position specific requirements</a:t>
            </a:r>
          </a:p>
          <a:p>
            <a:pPr marL="171450" indent="-171450">
              <a:buFont typeface="Arial" panose="020B0604020202020204" pitchFamily="34" charset="0"/>
              <a:buChar char="•"/>
            </a:pPr>
            <a:r>
              <a:rPr lang="en-GB" sz="1200" dirty="0"/>
              <a:t>Learning how the 1</a:t>
            </a:r>
            <a:r>
              <a:rPr lang="en-GB" sz="1200" baseline="30000" dirty="0"/>
              <a:t>st</a:t>
            </a:r>
            <a:r>
              <a:rPr lang="en-GB" sz="1200" dirty="0"/>
              <a:t> team plays (style &amp; shape)</a:t>
            </a:r>
          </a:p>
          <a:p>
            <a:pPr marL="171450" indent="-171450">
              <a:buFont typeface="Arial" panose="020B0604020202020204" pitchFamily="34" charset="0"/>
              <a:buChar char="•"/>
            </a:pPr>
            <a:r>
              <a:rPr lang="en-GB" sz="1200" dirty="0"/>
              <a:t>Learning how to win &amp; game management</a:t>
            </a:r>
          </a:p>
        </p:txBody>
      </p:sp>
      <p:cxnSp>
        <p:nvCxnSpPr>
          <p:cNvPr id="53" name="Straight Arrow Connector 52"/>
          <p:cNvCxnSpPr/>
          <p:nvPr/>
        </p:nvCxnSpPr>
        <p:spPr>
          <a:xfrm rot="16200000" flipV="1">
            <a:off x="2324837" y="3104395"/>
            <a:ext cx="352364" cy="14431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rot="16200000" flipV="1">
            <a:off x="4288812" y="2497742"/>
            <a:ext cx="352062" cy="214314"/>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rot="16200000" flipV="1">
            <a:off x="6322231" y="1821645"/>
            <a:ext cx="357190" cy="285752"/>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rot="16200000" flipV="1">
            <a:off x="8406792" y="1594472"/>
            <a:ext cx="363962" cy="175366"/>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1024" name="Straight Connector 1023"/>
          <p:cNvCxnSpPr/>
          <p:nvPr/>
        </p:nvCxnSpPr>
        <p:spPr>
          <a:xfrm flipV="1">
            <a:off x="2573178" y="3356992"/>
            <a:ext cx="1" cy="2160239"/>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V="1">
            <a:off x="4572000" y="2780928"/>
            <a:ext cx="1" cy="2736308"/>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rot="16200000" flipV="1">
            <a:off x="4958270" y="3828548"/>
            <a:ext cx="3374122" cy="3257"/>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flipV="1">
            <a:off x="8678200" y="1866391"/>
            <a:ext cx="0" cy="365084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H="1">
            <a:off x="6509579" y="5517230"/>
            <a:ext cx="137380" cy="181826"/>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a:off x="8531534" y="5505034"/>
            <a:ext cx="146666" cy="19402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a:off x="4427984" y="5517237"/>
            <a:ext cx="144017" cy="181819"/>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a:off x="2404554" y="5508680"/>
            <a:ext cx="168624" cy="190376"/>
          </a:xfrm>
          <a:prstGeom prst="line">
            <a:avLst/>
          </a:prstGeom>
          <a:ln w="12700"/>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572264" y="1214422"/>
            <a:ext cx="2068259" cy="461665"/>
          </a:xfrm>
          <a:prstGeom prst="rect">
            <a:avLst/>
          </a:prstGeom>
          <a:noFill/>
        </p:spPr>
        <p:txBody>
          <a:bodyPr wrap="none" rtlCol="0">
            <a:spAutoFit/>
          </a:bodyPr>
          <a:lstStyle/>
          <a:p>
            <a:pPr algn="ctr"/>
            <a:r>
              <a:rPr lang="en-GB" sz="1200" b="1" i="1" dirty="0"/>
              <a:t>BECOMING A PROFESSIONAL </a:t>
            </a:r>
          </a:p>
          <a:p>
            <a:pPr algn="ctr"/>
            <a:r>
              <a:rPr lang="en-GB" sz="1200" b="1" i="1" dirty="0"/>
              <a:t>&amp; LEARNING TO WIN</a:t>
            </a:r>
          </a:p>
        </p:txBody>
      </p:sp>
      <p:sp>
        <p:nvSpPr>
          <p:cNvPr id="41" name="TextBox 40"/>
          <p:cNvSpPr txBox="1"/>
          <p:nvPr/>
        </p:nvSpPr>
        <p:spPr>
          <a:xfrm>
            <a:off x="4786314" y="1357298"/>
            <a:ext cx="1679370" cy="646331"/>
          </a:xfrm>
          <a:prstGeom prst="rect">
            <a:avLst/>
          </a:prstGeom>
          <a:noFill/>
        </p:spPr>
        <p:txBody>
          <a:bodyPr wrap="none" rtlCol="0">
            <a:spAutoFit/>
          </a:bodyPr>
          <a:lstStyle/>
          <a:p>
            <a:pPr algn="ctr"/>
            <a:r>
              <a:rPr lang="en-GB" sz="1200" b="1" i="1" dirty="0"/>
              <a:t>BUILDING A CAREER </a:t>
            </a:r>
          </a:p>
          <a:p>
            <a:pPr algn="ctr"/>
            <a:r>
              <a:rPr lang="en-GB" sz="1200" b="1" i="1" dirty="0"/>
              <a:t>PATHWAY &amp; LEARNING </a:t>
            </a:r>
            <a:br>
              <a:rPr lang="en-GB" sz="1200" b="1" i="1" dirty="0"/>
            </a:br>
            <a:r>
              <a:rPr lang="en-GB" sz="1200" b="1" i="1" dirty="0"/>
              <a:t>TO COMPETE</a:t>
            </a:r>
          </a:p>
        </p:txBody>
      </p:sp>
      <p:sp>
        <p:nvSpPr>
          <p:cNvPr id="43" name="TextBox 42"/>
          <p:cNvSpPr txBox="1"/>
          <p:nvPr/>
        </p:nvSpPr>
        <p:spPr>
          <a:xfrm>
            <a:off x="2643174" y="2071678"/>
            <a:ext cx="1895006" cy="461665"/>
          </a:xfrm>
          <a:prstGeom prst="rect">
            <a:avLst/>
          </a:prstGeom>
          <a:noFill/>
        </p:spPr>
        <p:txBody>
          <a:bodyPr wrap="none" rtlCol="0">
            <a:spAutoFit/>
          </a:bodyPr>
          <a:lstStyle/>
          <a:p>
            <a:pPr algn="ctr"/>
            <a:r>
              <a:rPr lang="en-GB" sz="1200" b="1" i="1" dirty="0"/>
              <a:t>LEARNING TO LOVE GAME </a:t>
            </a:r>
          </a:p>
          <a:p>
            <a:pPr algn="ctr"/>
            <a:r>
              <a:rPr lang="en-GB" sz="1200" b="1" i="1" dirty="0"/>
              <a:t>PRACTICE &amp; PLAY</a:t>
            </a:r>
          </a:p>
        </p:txBody>
      </p:sp>
      <p:sp>
        <p:nvSpPr>
          <p:cNvPr id="54" name="TextBox 53"/>
          <p:cNvSpPr txBox="1"/>
          <p:nvPr/>
        </p:nvSpPr>
        <p:spPr>
          <a:xfrm>
            <a:off x="785786" y="2428868"/>
            <a:ext cx="1648978" cy="461665"/>
          </a:xfrm>
          <a:prstGeom prst="rect">
            <a:avLst/>
          </a:prstGeom>
          <a:noFill/>
        </p:spPr>
        <p:txBody>
          <a:bodyPr wrap="none" rtlCol="0">
            <a:spAutoFit/>
          </a:bodyPr>
          <a:lstStyle/>
          <a:p>
            <a:pPr algn="ctr"/>
            <a:r>
              <a:rPr lang="en-GB" sz="1200" b="1" i="1" dirty="0"/>
              <a:t>LEARNING TO LOVE </a:t>
            </a:r>
            <a:br>
              <a:rPr lang="en-GB" sz="1200" b="1" i="1" dirty="0"/>
            </a:br>
            <a:r>
              <a:rPr lang="en-GB" sz="1200" b="1" i="1" dirty="0"/>
              <a:t>ORGANISED FOOTBALL</a:t>
            </a:r>
          </a:p>
        </p:txBody>
      </p:sp>
      <p:pic>
        <p:nvPicPr>
          <p:cNvPr id="3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489"/>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40" name="Picture 39" descr="A close up of a sign&#10;&#10;Description automatically generated">
            <a:extLst>
              <a:ext uri="{FF2B5EF4-FFF2-40B4-BE49-F238E27FC236}">
                <a16:creationId xmlns:a16="http://schemas.microsoft.com/office/drawing/2014/main" id="{1B9B16DF-49A9-4269-9235-CB5D57ED7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42" name="Picture 9">
            <a:extLst>
              <a:ext uri="{FF2B5EF4-FFF2-40B4-BE49-F238E27FC236}">
                <a16:creationId xmlns:a16="http://schemas.microsoft.com/office/drawing/2014/main" id="{6DA013FA-2E97-4956-912C-902AEE6082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204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0119" y="1632481"/>
            <a:ext cx="4603761" cy="1508105"/>
          </a:xfrm>
          <a:prstGeom prst="rect">
            <a:avLst/>
          </a:prstGeom>
          <a:solidFill>
            <a:schemeClr val="bg1">
              <a:lumMod val="95000"/>
            </a:schemeClr>
          </a:solidFill>
          <a:ln>
            <a:solidFill>
              <a:schemeClr val="tx1"/>
            </a:solidFill>
          </a:ln>
        </p:spPr>
        <p:txBody>
          <a:bodyPr wrap="none" rtlCol="0">
            <a:spAutoFit/>
          </a:bodyPr>
          <a:lstStyle/>
          <a:p>
            <a:r>
              <a:rPr lang="en-GB" sz="2400" b="1" dirty="0"/>
              <a:t>BASIC HABIT DEVELOPMENT U6/7:</a:t>
            </a:r>
          </a:p>
          <a:p>
            <a:endParaRPr lang="en-GB" sz="1400" dirty="0"/>
          </a:p>
          <a:p>
            <a:pPr marL="342900" indent="-342900">
              <a:buFont typeface="Arial" panose="020B0604020202020204" pitchFamily="34" charset="0"/>
              <a:buChar char="•"/>
            </a:pPr>
            <a:r>
              <a:rPr lang="en-GB" dirty="0"/>
              <a:t>LOVES THE GAME</a:t>
            </a:r>
          </a:p>
          <a:p>
            <a:pPr marL="342900" indent="-342900">
              <a:buFont typeface="Arial" panose="020B0604020202020204" pitchFamily="34" charset="0"/>
              <a:buChar char="•"/>
            </a:pPr>
            <a:r>
              <a:rPr lang="en-GB" dirty="0"/>
              <a:t>Listens &amp; responds to information </a:t>
            </a:r>
          </a:p>
          <a:p>
            <a:pPr marL="342900" indent="-342900">
              <a:buFont typeface="Arial" panose="020B0604020202020204" pitchFamily="34" charset="0"/>
              <a:buChar char="•"/>
            </a:pPr>
            <a:r>
              <a:rPr lang="en-GB" dirty="0"/>
              <a:t>Coachable</a:t>
            </a:r>
          </a:p>
        </p:txBody>
      </p:sp>
      <p:graphicFrame>
        <p:nvGraphicFramePr>
          <p:cNvPr id="11" name="Table 10"/>
          <p:cNvGraphicFramePr>
            <a:graphicFrameLocks noGrp="1"/>
          </p:cNvGraphicFramePr>
          <p:nvPr>
            <p:extLst>
              <p:ext uri="{D42A27DB-BD31-4B8C-83A1-F6EECF244321}">
                <p14:modId xmlns:p14="http://schemas.microsoft.com/office/powerpoint/2010/main" val="2699834776"/>
              </p:ext>
            </p:extLst>
          </p:nvPr>
        </p:nvGraphicFramePr>
        <p:xfrm>
          <a:off x="179511" y="3933056"/>
          <a:ext cx="8784976" cy="2377027"/>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66221">
                <a:tc>
                  <a:txBody>
                    <a:bodyPr/>
                    <a:lstStyle/>
                    <a:p>
                      <a:pPr algn="ctr"/>
                      <a:r>
                        <a:rPr lang="en-GB" sz="2000" dirty="0"/>
                        <a:t>TECHNIQUE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b="1" dirty="0">
                          <a:solidFill>
                            <a:schemeClr val="bg1"/>
                          </a:solidFill>
                        </a:rPr>
                        <a:t>PERSONALITY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69197">
                <a:tc>
                  <a:txBody>
                    <a:bodyPr/>
                    <a:lstStyle/>
                    <a:p>
                      <a:pPr marL="285750" indent="-285750">
                        <a:buFont typeface="Arial" panose="020B0604020202020204" pitchFamily="34" charset="0"/>
                        <a:buChar char="•"/>
                      </a:pPr>
                      <a:r>
                        <a:rPr lang="en-GB" sz="1200" baseline="0" dirty="0"/>
                        <a:t>Loves to have the ball</a:t>
                      </a:r>
                    </a:p>
                    <a:p>
                      <a:pPr marL="285750" indent="-285750">
                        <a:buFont typeface="Arial" panose="020B0604020202020204" pitchFamily="34" charset="0"/>
                        <a:buChar char="•"/>
                      </a:pPr>
                      <a:r>
                        <a:rPr lang="en-GB" sz="1200" baseline="0" dirty="0"/>
                        <a:t>4 Core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Responds well to team mates and coaches.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Has a love for the game &amp; wants</a:t>
                      </a:r>
                      <a:r>
                        <a:rPr lang="en-GB" sz="1200" baseline="0" dirty="0"/>
                        <a:t> to play more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Developing skills to become a good learner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50196"/>
                      </a:schemeClr>
                    </a:solidFill>
                  </a:tcPr>
                </a:tc>
                <a:extLst>
                  <a:ext uri="{0D108BD9-81ED-4DB2-BD59-A6C34878D82A}">
                    <a16:rowId xmlns:a16="http://schemas.microsoft.com/office/drawing/2014/main" val="10001"/>
                  </a:ext>
                </a:extLst>
              </a:tr>
              <a:tr h="366221">
                <a:tc>
                  <a:txBody>
                    <a:bodyPr/>
                    <a:lstStyle/>
                    <a:p>
                      <a:pPr algn="ctr"/>
                      <a:r>
                        <a:rPr lang="en-GB" sz="2000" b="1" dirty="0"/>
                        <a:t>ATHLETICISM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2000" b="1" dirty="0">
                          <a:solidFill>
                            <a:schemeClr val="tx1"/>
                          </a:solidFill>
                        </a:rPr>
                        <a:t>INTELLIGENCE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715350">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ABCs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Can make good decisions on when to pass / dribble / shoot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63922"/>
                      </a:schemeClr>
                    </a:solidFill>
                  </a:tcPr>
                </a:tc>
                <a:extLst>
                  <a:ext uri="{0D108BD9-81ED-4DB2-BD59-A6C34878D82A}">
                    <a16:rowId xmlns:a16="http://schemas.microsoft.com/office/drawing/2014/main" val="10003"/>
                  </a:ext>
                </a:extLst>
              </a:tr>
            </a:tbl>
          </a:graphicData>
        </a:graphic>
      </p:graphicFrame>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2789449" y="495483"/>
            <a:ext cx="4363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 U6/7</a:t>
            </a:r>
          </a:p>
        </p:txBody>
      </p:sp>
      <p:pic>
        <p:nvPicPr>
          <p:cNvPr id="7" name="Picture 6" descr="A close up of a sign&#10;&#10;Description automatically generated">
            <a:extLst>
              <a:ext uri="{FF2B5EF4-FFF2-40B4-BE49-F238E27FC236}">
                <a16:creationId xmlns:a16="http://schemas.microsoft.com/office/drawing/2014/main" id="{AD7076E4-D29C-4F16-AA0F-229DB8B2E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B5B0B94B-235D-49F2-A42B-B8E6013B98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289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 y="692696"/>
            <a:ext cx="9144000" cy="0"/>
          </a:xfrm>
          <a:prstGeom prst="line">
            <a:avLst/>
          </a:prstGeom>
          <a:ln w="38100">
            <a:solidFill>
              <a:schemeClr val="tx2"/>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615811" y="1471041"/>
            <a:ext cx="4260500" cy="2523768"/>
          </a:xfrm>
          <a:prstGeom prst="rect">
            <a:avLst/>
          </a:prstGeom>
          <a:noFill/>
          <a:ln>
            <a:solidFill>
              <a:schemeClr val="tx1"/>
            </a:solidFill>
            <a:prstDash val="lgDash"/>
          </a:ln>
        </p:spPr>
        <p:txBody>
          <a:bodyPr wrap="square" rtlCol="0">
            <a:spAutoFit/>
          </a:bodyPr>
          <a:lstStyle/>
          <a:p>
            <a:r>
              <a:rPr lang="en-GB" sz="1600" b="1" dirty="0"/>
              <a:t>Primary Games Format: 4</a:t>
            </a:r>
            <a:r>
              <a:rPr lang="en-GB" sz="1600" dirty="0"/>
              <a:t> a-side (2 x 15 minutes)</a:t>
            </a:r>
          </a:p>
          <a:p>
            <a:endParaRPr lang="en-GB" sz="1600" b="1" dirty="0"/>
          </a:p>
          <a:p>
            <a:r>
              <a:rPr lang="en-GB" sz="1600" b="1" dirty="0"/>
              <a:t>Primary Formation: </a:t>
            </a:r>
            <a:r>
              <a:rPr lang="en-GB" sz="1600" dirty="0"/>
              <a:t>Diamond 1 – 2 – 1 </a:t>
            </a:r>
          </a:p>
          <a:p>
            <a:br>
              <a:rPr lang="en-GB" sz="1600" dirty="0"/>
            </a:br>
            <a:endParaRPr lang="en-GB" sz="1600" dirty="0"/>
          </a:p>
          <a:p>
            <a:r>
              <a:rPr lang="en-GB" sz="1600" b="1" dirty="0"/>
              <a:t>Ideal Match-day Squad Size: </a:t>
            </a:r>
            <a:r>
              <a:rPr lang="en-GB" sz="1600" dirty="0"/>
              <a:t>6 players</a:t>
            </a:r>
          </a:p>
          <a:p>
            <a:endParaRPr lang="en-GB" sz="1600" b="1" dirty="0"/>
          </a:p>
          <a:p>
            <a:r>
              <a:rPr lang="en-GB" sz="1600" b="1" dirty="0"/>
              <a:t>Game Types:</a:t>
            </a:r>
            <a:r>
              <a:rPr lang="en-GB" sz="1600" dirty="0"/>
              <a:t> Friendlies (Single Matches or Round-Robins). Summer Tournament Football.</a:t>
            </a:r>
            <a:endParaRPr lang="en-GB" sz="1400" dirty="0"/>
          </a:p>
          <a:p>
            <a:endParaRPr lang="en-GB" sz="1400" dirty="0"/>
          </a:p>
        </p:txBody>
      </p:sp>
      <p:pic>
        <p:nvPicPr>
          <p:cNvPr id="9" name="Picture 8" descr="4v4.jpg"/>
          <p:cNvPicPr>
            <a:picLocks noChangeAspect="1"/>
          </p:cNvPicPr>
          <p:nvPr/>
        </p:nvPicPr>
        <p:blipFill>
          <a:blip r:embed="rId2"/>
          <a:stretch>
            <a:fillRect/>
          </a:stretch>
        </p:blipFill>
        <p:spPr>
          <a:xfrm>
            <a:off x="571472" y="1500174"/>
            <a:ext cx="3961419" cy="2786082"/>
          </a:xfrm>
          <a:prstGeom prst="rect">
            <a:avLst/>
          </a:prstGeom>
        </p:spPr>
      </p:pic>
      <p:sp>
        <p:nvSpPr>
          <p:cNvPr id="11" name="Rectangle 10"/>
          <p:cNvSpPr/>
          <p:nvPr/>
        </p:nvSpPr>
        <p:spPr>
          <a:xfrm>
            <a:off x="571472" y="4500570"/>
            <a:ext cx="8358246" cy="2246769"/>
          </a:xfrm>
          <a:prstGeom prst="rect">
            <a:avLst/>
          </a:prstGeom>
          <a:solidFill>
            <a:schemeClr val="bg1">
              <a:lumMod val="85000"/>
            </a:schemeClr>
          </a:solidFill>
          <a:ln>
            <a:solidFill>
              <a:schemeClr val="tx1"/>
            </a:solidFill>
          </a:ln>
        </p:spPr>
        <p:txBody>
          <a:bodyPr wrap="square">
            <a:spAutoFit/>
          </a:bodyPr>
          <a:lstStyle/>
          <a:p>
            <a:r>
              <a:rPr lang="en-AU" sz="1400" b="1" dirty="0">
                <a:latin typeface="Arial" pitchFamily="34" charset="0"/>
                <a:cs typeface="Arial" pitchFamily="34" charset="0"/>
              </a:rPr>
              <a:t>Coaching tips:</a:t>
            </a:r>
          </a:p>
          <a:p>
            <a:r>
              <a:rPr lang="en-AU" sz="1400" dirty="0">
                <a:latin typeface="Arial" pitchFamily="34" charset="0"/>
                <a:cs typeface="Arial" pitchFamily="34" charset="0"/>
              </a:rPr>
              <a:t>No ‘coaching’ only stimulating and praising ‘Natural’ development through just playing and discovering one’s (</a:t>
            </a:r>
            <a:r>
              <a:rPr lang="en-AU" sz="1400" dirty="0" err="1">
                <a:latin typeface="Arial" pitchFamily="34" charset="0"/>
                <a:cs typeface="Arial" pitchFamily="34" charset="0"/>
              </a:rPr>
              <a:t>im</a:t>
            </a:r>
            <a:r>
              <a:rPr lang="en-AU" sz="1400" dirty="0">
                <a:latin typeface="Arial" pitchFamily="34" charset="0"/>
                <a:cs typeface="Arial" pitchFamily="34" charset="0"/>
              </a:rPr>
              <a:t>)possibilities through trial &amp; error.</a:t>
            </a:r>
          </a:p>
          <a:p>
            <a:r>
              <a:rPr lang="en-AU" sz="1400" dirty="0">
                <a:latin typeface="Arial" pitchFamily="34" charset="0"/>
                <a:cs typeface="Arial" pitchFamily="34" charset="0"/>
              </a:rPr>
              <a:t>Emphasis on fun and building a love of the game.</a:t>
            </a:r>
          </a:p>
          <a:p>
            <a:r>
              <a:rPr lang="en-AU" sz="1400" dirty="0">
                <a:latin typeface="Arial" pitchFamily="34" charset="0"/>
                <a:cs typeface="Arial" pitchFamily="34" charset="0"/>
              </a:rPr>
              <a:t>The best coach is not the one who shouts instructions the whole game, however unfortunately many parents seem to feel that’s what good coaches are supposed to do.</a:t>
            </a:r>
          </a:p>
          <a:p>
            <a:r>
              <a:rPr lang="en-AU" sz="1400" b="1" dirty="0">
                <a:latin typeface="Arial" pitchFamily="34" charset="0"/>
                <a:cs typeface="Arial" pitchFamily="34" charset="0"/>
              </a:rPr>
              <a:t>• In 4 v 4 football, the</a:t>
            </a:r>
          </a:p>
          <a:p>
            <a:r>
              <a:rPr lang="en-AU" sz="1400" dirty="0">
                <a:latin typeface="Arial" pitchFamily="34" charset="0"/>
                <a:cs typeface="Arial" pitchFamily="34" charset="0"/>
              </a:rPr>
              <a:t>‘coach’ should not worry about ‘tactics’ other than encouraging the kids to try and score when they have the ball and win it back when the other team has the ball in order to prevent them from scoring</a:t>
            </a:r>
          </a:p>
          <a:p>
            <a:r>
              <a:rPr lang="en-AU" sz="1400" b="1" dirty="0">
                <a:latin typeface="Arial" pitchFamily="34" charset="0"/>
                <a:cs typeface="Arial" pitchFamily="34" charset="0"/>
              </a:rPr>
              <a:t>• Aim for equal playing time.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12" name="Picture 11" descr="A close up of a sign&#10;&#10;Description automatically generated">
            <a:extLst>
              <a:ext uri="{FF2B5EF4-FFF2-40B4-BE49-F238E27FC236}">
                <a16:creationId xmlns:a16="http://schemas.microsoft.com/office/drawing/2014/main" id="{FB06C2AD-E92D-4EF4-AD0A-A2F5CDB2C8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3" name="Picture 9">
            <a:extLst>
              <a:ext uri="{FF2B5EF4-FFF2-40B4-BE49-F238E27FC236}">
                <a16:creationId xmlns:a16="http://schemas.microsoft.com/office/drawing/2014/main" id="{095F3B87-D521-465D-8C62-8930EC6DC57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224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18645399"/>
              </p:ext>
            </p:extLst>
          </p:nvPr>
        </p:nvGraphicFramePr>
        <p:xfrm>
          <a:off x="301295" y="908720"/>
          <a:ext cx="8663193" cy="2781221"/>
        </p:xfrm>
        <a:graphic>
          <a:graphicData uri="http://schemas.openxmlformats.org/drawingml/2006/table">
            <a:tbl>
              <a:tblPr firstRow="1" bandRow="1">
                <a:tableStyleId>{5C22544A-7EE6-4342-B048-85BDC9FD1C3A}</a:tableStyleId>
              </a:tblPr>
              <a:tblGrid>
                <a:gridCol w="3448349">
                  <a:extLst>
                    <a:ext uri="{9D8B030D-6E8A-4147-A177-3AD203B41FA5}">
                      <a16:colId xmlns:a16="http://schemas.microsoft.com/office/drawing/2014/main" val="20000"/>
                    </a:ext>
                  </a:extLst>
                </a:gridCol>
                <a:gridCol w="1759362">
                  <a:extLst>
                    <a:ext uri="{9D8B030D-6E8A-4147-A177-3AD203B41FA5}">
                      <a16:colId xmlns:a16="http://schemas.microsoft.com/office/drawing/2014/main" val="20001"/>
                    </a:ext>
                  </a:extLst>
                </a:gridCol>
                <a:gridCol w="3455482">
                  <a:extLst>
                    <a:ext uri="{9D8B030D-6E8A-4147-A177-3AD203B41FA5}">
                      <a16:colId xmlns:a16="http://schemas.microsoft.com/office/drawing/2014/main" val="20002"/>
                    </a:ext>
                  </a:extLst>
                </a:gridCol>
              </a:tblGrid>
              <a:tr h="342821">
                <a:tc>
                  <a:txBody>
                    <a:bodyPr/>
                    <a:lstStyle/>
                    <a:p>
                      <a:pPr algn="ctr"/>
                      <a:r>
                        <a:rPr lang="en-GB" dirty="0"/>
                        <a:t>KEY HABITS: In Possession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KEY HABITS: Out of Possession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2285471">
                <a:tc>
                  <a:txBody>
                    <a:bodyPr/>
                    <a:lstStyle/>
                    <a:p>
                      <a:pPr marL="285750" indent="-285750">
                        <a:buFont typeface="Arial" panose="020B0604020202020204" pitchFamily="34" charset="0"/>
                        <a:buChar char="•"/>
                      </a:pPr>
                      <a:r>
                        <a:rPr lang="en-GB" sz="1400" dirty="0"/>
                        <a:t>Capable</a:t>
                      </a:r>
                      <a:r>
                        <a:rPr lang="en-GB" sz="1400" baseline="0" dirty="0"/>
                        <a:t> of receiving of the back foot on either side  </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aseline="0" dirty="0"/>
                        <a:t>Head up on the ball to promote good decision making</a:t>
                      </a:r>
                    </a:p>
                    <a:p>
                      <a:pPr marL="285750" indent="-285750">
                        <a:buFont typeface="Arial" panose="020B0604020202020204" pitchFamily="34" charset="0"/>
                        <a:buChar char="•"/>
                      </a:pPr>
                      <a:endParaRPr lang="en-GB" sz="1400" baseline="0" dirty="0"/>
                    </a:p>
                    <a:p>
                      <a:pPr marL="285750" indent="-285750">
                        <a:buFont typeface="Arial" panose="020B0604020202020204" pitchFamily="34" charset="0"/>
                        <a:buChar char="•"/>
                      </a:pPr>
                      <a:r>
                        <a:rPr lang="en-GB" sz="1400" baseline="0" dirty="0"/>
                        <a:t>1</a:t>
                      </a:r>
                      <a:r>
                        <a:rPr lang="en-GB" sz="1400" baseline="30000" dirty="0"/>
                        <a:t>st</a:t>
                      </a:r>
                      <a:r>
                        <a:rPr lang="en-GB" sz="1400" baseline="0" dirty="0"/>
                        <a:t> touch to take the ball into space (Master your Circle) </a:t>
                      </a:r>
                    </a:p>
                    <a:p>
                      <a:pPr marL="285750" indent="-285750">
                        <a:buFont typeface="Arial" panose="020B0604020202020204" pitchFamily="34" charset="0"/>
                        <a:buChar char="•"/>
                      </a:pPr>
                      <a:endParaRPr lang="en-GB" sz="1400" baseline="0" dirty="0"/>
                    </a:p>
                    <a:p>
                      <a:pPr marL="285750" indent="-285750">
                        <a:buFont typeface="Arial" panose="020B0604020202020204" pitchFamily="34" charset="0"/>
                        <a:buChar char="•"/>
                      </a:pPr>
                      <a:r>
                        <a:rPr lang="en-GB" sz="1400" baseline="0" dirty="0"/>
                        <a:t>Is comfortable &amp; confident in all 1v1 situation   (specific 1v1s)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400" dirty="0"/>
                        <a:t>Is alert to the</a:t>
                      </a:r>
                      <a:r>
                        <a:rPr lang="en-GB" sz="1400" baseline="0" dirty="0"/>
                        <a:t> </a:t>
                      </a:r>
                      <a:r>
                        <a:rPr lang="en-GB" sz="1400" dirty="0"/>
                        <a:t>danger and</a:t>
                      </a:r>
                      <a:r>
                        <a:rPr lang="en-GB" sz="1400" baseline="0" dirty="0"/>
                        <a:t> recognises </a:t>
                      </a:r>
                    </a:p>
                    <a:p>
                      <a:pPr marL="0" indent="0">
                        <a:buFont typeface="Arial" panose="020B0604020202020204" pitchFamily="34" charset="0"/>
                        <a:buNone/>
                      </a:pPr>
                      <a:r>
                        <a:rPr lang="en-GB" sz="1400" baseline="0" dirty="0"/>
                        <a:t>    when to win the ball or delay  . </a:t>
                      </a:r>
                    </a:p>
                    <a:p>
                      <a:pPr marL="171450" indent="-171450">
                        <a:buFont typeface="Arial" panose="020B0604020202020204" pitchFamily="34" charset="0"/>
                        <a:buChar char="•"/>
                      </a:pPr>
                      <a:endParaRPr lang="en-GB" sz="1400" baseline="0" dirty="0"/>
                    </a:p>
                    <a:p>
                      <a:pPr marL="171450" indent="-171450">
                        <a:buFont typeface="Arial" panose="020B0604020202020204" pitchFamily="34" charset="0"/>
                        <a:buChar char="•"/>
                      </a:pPr>
                      <a:r>
                        <a:rPr lang="en-GB" sz="1400" baseline="0" dirty="0"/>
                        <a:t> Is brave &amp; confident when defending in 1v1 situations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67416433"/>
              </p:ext>
            </p:extLst>
          </p:nvPr>
        </p:nvGraphicFramePr>
        <p:xfrm>
          <a:off x="179512" y="3819747"/>
          <a:ext cx="8784976" cy="2976344"/>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2660">
                <a:tc>
                  <a:txBody>
                    <a:bodyPr/>
                    <a:lstStyle/>
                    <a:p>
                      <a:pPr algn="ctr"/>
                      <a:r>
                        <a:rPr lang="en-GB" sz="2000" dirty="0"/>
                        <a:t>TECHNIQUE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b="1" dirty="0">
                          <a:solidFill>
                            <a:schemeClr val="bg1"/>
                          </a:solidFill>
                        </a:rPr>
                        <a:t>PERSONALITY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360904">
                <a:tc>
                  <a:txBody>
                    <a:bodyPr/>
                    <a:lstStyle/>
                    <a:p>
                      <a:pPr marL="285750" indent="-285750">
                        <a:buFont typeface="Arial" panose="020B0604020202020204" pitchFamily="34" charset="0"/>
                        <a:buChar char="•"/>
                      </a:pPr>
                      <a:r>
                        <a:rPr lang="en-GB" sz="1200" baseline="0" dirty="0"/>
                        <a:t>Able to dribble or run with the ball</a:t>
                      </a:r>
                    </a:p>
                    <a:p>
                      <a:pPr marL="285750" indent="-285750">
                        <a:buFont typeface="Arial" panose="020B0604020202020204" pitchFamily="34" charset="0"/>
                        <a:buChar char="•"/>
                      </a:pPr>
                      <a:r>
                        <a:rPr lang="en-GB" sz="1200" baseline="0" dirty="0"/>
                        <a:t>Has a positive and soft first touch </a:t>
                      </a:r>
                    </a:p>
                    <a:p>
                      <a:pPr marL="285750" indent="-285750">
                        <a:buFont typeface="Arial" panose="020B0604020202020204" pitchFamily="34" charset="0"/>
                        <a:buChar char="•"/>
                      </a:pPr>
                      <a:r>
                        <a:rPr lang="en-GB" sz="1200" baseline="0" dirty="0"/>
                        <a:t>Has more than one 1v1  / skills / tricks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Brave both in and out of possession  (to receive and in the tackle)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Responds well to mistakes.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Displays good social &amp; communication skills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Has a love for the game &amp; wants</a:t>
                      </a:r>
                      <a:r>
                        <a:rPr lang="en-GB" sz="1200" baseline="0" dirty="0"/>
                        <a:t> to play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2660">
                <a:tc>
                  <a:txBody>
                    <a:bodyPr/>
                    <a:lstStyle/>
                    <a:p>
                      <a:pPr algn="ctr"/>
                      <a:r>
                        <a:rPr lang="en-GB" sz="2000" b="1" dirty="0"/>
                        <a:t>ATHLETICISM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2000" b="1" dirty="0">
                          <a:solidFill>
                            <a:schemeClr val="tx1"/>
                          </a:solidFill>
                        </a:rPr>
                        <a:t>INTELLIGENCE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773986">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Is fast</a:t>
                      </a:r>
                      <a:r>
                        <a:rPr lang="en-GB" sz="1200" baseline="0" dirty="0"/>
                        <a:t> enough to compete effectively in their own games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ABCs</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Can make good decisions on when to pass / dribble / shoot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Shows imagination and creativity in possession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cxnSp>
        <p:nvCxnSpPr>
          <p:cNvPr id="7" name="Straight Connector 6"/>
          <p:cNvCxnSpPr/>
          <p:nvPr/>
        </p:nvCxnSpPr>
        <p:spPr>
          <a:xfrm>
            <a:off x="1" y="476672"/>
            <a:ext cx="9144000" cy="0"/>
          </a:xfrm>
          <a:prstGeom prst="line">
            <a:avLst/>
          </a:prstGeom>
          <a:ln w="38100">
            <a:solidFill>
              <a:schemeClr val="tx2"/>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19672" y="116632"/>
            <a:ext cx="6192688" cy="684076"/>
          </a:xfrm>
          <a:prstGeom prst="rect">
            <a:avLst/>
          </a:prstGeom>
          <a:solidFill>
            <a:schemeClr val="bg1"/>
          </a:solidFill>
          <a:ln w="12700">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accent1">
                    <a:lumMod val="75000"/>
                  </a:schemeClr>
                </a:solidFill>
              </a:rPr>
              <a:t>OUTFIELD PLAYERS U8/9</a:t>
            </a:r>
          </a:p>
        </p:txBody>
      </p:sp>
      <p:pic>
        <p:nvPicPr>
          <p:cNvPr id="9" name="Picture 8" descr="A close up of a sign&#10;&#10;Description automatically generated">
            <a:extLst>
              <a:ext uri="{FF2B5EF4-FFF2-40B4-BE49-F238E27FC236}">
                <a16:creationId xmlns:a16="http://schemas.microsoft.com/office/drawing/2014/main" id="{0D8DCFC8-E5D0-4DAA-B0BD-96847A4F6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1628800"/>
            <a:ext cx="1627570" cy="1368152"/>
          </a:xfrm>
          <a:prstGeom prst="rect">
            <a:avLst/>
          </a:prstGeom>
        </p:spPr>
      </p:pic>
    </p:spTree>
    <p:extLst>
      <p:ext uri="{BB962C8B-B14F-4D97-AF65-F5344CB8AC3E}">
        <p14:creationId xmlns:p14="http://schemas.microsoft.com/office/powerpoint/2010/main" val="9917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467600" cy="725487"/>
          </a:xfrm>
          <a:prstGeom prst="rect">
            <a:avLst/>
          </a:prstGeom>
          <a:solidFill>
            <a:schemeClr val="bg1"/>
          </a:solidFill>
          <a:ln w="12700">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accent1">
                    <a:lumMod val="75000"/>
                  </a:schemeClr>
                </a:solidFill>
              </a:rPr>
              <a:t>U8/9 PLAYING SYSTEMS</a:t>
            </a:r>
          </a:p>
        </p:txBody>
      </p:sp>
      <p:sp>
        <p:nvSpPr>
          <p:cNvPr id="3" name="Content Placeholder 2"/>
          <p:cNvSpPr>
            <a:spLocks noGrp="1"/>
          </p:cNvSpPr>
          <p:nvPr>
            <p:ph idx="1"/>
          </p:nvPr>
        </p:nvSpPr>
        <p:spPr>
          <a:xfrm>
            <a:off x="457200" y="1142984"/>
            <a:ext cx="7467600" cy="5572164"/>
          </a:xfrm>
        </p:spPr>
        <p:txBody>
          <a:bodyPr>
            <a:normAutofit/>
          </a:bodyPr>
          <a:lstStyle/>
          <a:p>
            <a:pPr>
              <a:buNone/>
            </a:pPr>
            <a:endParaRPr lang="en-AU" sz="1200" dirty="0">
              <a:solidFill>
                <a:schemeClr val="accent6">
                  <a:lumMod val="50000"/>
                </a:schemeClr>
              </a:solidFill>
              <a:latin typeface="Arial" pitchFamily="34" charset="0"/>
              <a:cs typeface="Arial" pitchFamily="34" charset="0"/>
            </a:endParaRPr>
          </a:p>
          <a:p>
            <a:r>
              <a:rPr lang="en-AU" sz="1200" dirty="0">
                <a:latin typeface="Arial" pitchFamily="34" charset="0"/>
                <a:cs typeface="Arial" pitchFamily="34" charset="0"/>
              </a:rPr>
              <a:t>In 7 v 7 football, The focus in training is on the individual player, so in the weekend game the players should have the  opportunity to apply their skills in a game setting. The coach organises the players into two lines of three with a Goalkeeper behind. The players just need simple tasks so they do not become confused or overwhelmed with information </a:t>
            </a:r>
          </a:p>
          <a:p>
            <a:endParaRPr lang="en-AU" sz="1200" dirty="0">
              <a:latin typeface="Arial" pitchFamily="34" charset="0"/>
              <a:cs typeface="Arial" pitchFamily="34" charset="0"/>
            </a:endParaRPr>
          </a:p>
          <a:p>
            <a:r>
              <a:rPr lang="en-AU" sz="1200" dirty="0">
                <a:latin typeface="Arial" pitchFamily="34" charset="0"/>
                <a:cs typeface="Arial" pitchFamily="34" charset="0"/>
              </a:rPr>
              <a:t>(Examples: ‘You three try to defend more than you attack’ ‘you three try to attack more than you defend’ ‘let’s see if we can always have one of our players pushed right up in the middle of the pitch’ ‘when the opponent has the ball, can we get one of our team near every one of their players on the goal side’, etc)</a:t>
            </a:r>
          </a:p>
          <a:p>
            <a:endParaRPr lang="en-AU" sz="1200" dirty="0">
              <a:latin typeface="Arial" pitchFamily="34" charset="0"/>
              <a:cs typeface="Arial" pitchFamily="34" charset="0"/>
            </a:endParaRPr>
          </a:p>
          <a:p>
            <a:r>
              <a:rPr lang="en-AU" sz="1200" dirty="0">
                <a:latin typeface="Arial" pitchFamily="34" charset="0"/>
                <a:cs typeface="Arial" pitchFamily="34" charset="0"/>
              </a:rPr>
              <a:t>At half-time, the coach should rotate players around to experience different aspects of the game (e.g. the three defenders become the three attackers)</a:t>
            </a:r>
          </a:p>
          <a:p>
            <a:r>
              <a:rPr lang="en-AU" sz="1200" b="1" dirty="0">
                <a:latin typeface="Arial" pitchFamily="34" charset="0"/>
                <a:cs typeface="Arial" pitchFamily="34" charset="0"/>
              </a:rPr>
              <a:t>Aim for equal playing time</a:t>
            </a:r>
          </a:p>
        </p:txBody>
      </p:sp>
      <p:pic>
        <p:nvPicPr>
          <p:cNvPr id="8" name="Picture 7" descr="7v7.jpg"/>
          <p:cNvPicPr>
            <a:picLocks noChangeAspect="1"/>
          </p:cNvPicPr>
          <p:nvPr/>
        </p:nvPicPr>
        <p:blipFill>
          <a:blip r:embed="rId2"/>
          <a:stretch>
            <a:fillRect/>
          </a:stretch>
        </p:blipFill>
        <p:spPr>
          <a:xfrm>
            <a:off x="3059832" y="3857652"/>
            <a:ext cx="5000660" cy="2857496"/>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9" name="Picture 9">
            <a:extLst>
              <a:ext uri="{FF2B5EF4-FFF2-40B4-BE49-F238E27FC236}">
                <a16:creationId xmlns:a16="http://schemas.microsoft.com/office/drawing/2014/main" id="{12144650-45F9-4F80-A62D-C95442EBF9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018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77971887"/>
              </p:ext>
            </p:extLst>
          </p:nvPr>
        </p:nvGraphicFramePr>
        <p:xfrm>
          <a:off x="212648" y="929326"/>
          <a:ext cx="8663193" cy="2781221"/>
        </p:xfrm>
        <a:graphic>
          <a:graphicData uri="http://schemas.openxmlformats.org/drawingml/2006/table">
            <a:tbl>
              <a:tblPr firstRow="1" bandRow="1">
                <a:tableStyleId>{5C22544A-7EE6-4342-B048-85BDC9FD1C3A}</a:tableStyleId>
              </a:tblPr>
              <a:tblGrid>
                <a:gridCol w="3448349">
                  <a:extLst>
                    <a:ext uri="{9D8B030D-6E8A-4147-A177-3AD203B41FA5}">
                      <a16:colId xmlns:a16="http://schemas.microsoft.com/office/drawing/2014/main" val="20000"/>
                    </a:ext>
                  </a:extLst>
                </a:gridCol>
                <a:gridCol w="1759362">
                  <a:extLst>
                    <a:ext uri="{9D8B030D-6E8A-4147-A177-3AD203B41FA5}">
                      <a16:colId xmlns:a16="http://schemas.microsoft.com/office/drawing/2014/main" val="20001"/>
                    </a:ext>
                  </a:extLst>
                </a:gridCol>
                <a:gridCol w="3455482">
                  <a:extLst>
                    <a:ext uri="{9D8B030D-6E8A-4147-A177-3AD203B41FA5}">
                      <a16:colId xmlns:a16="http://schemas.microsoft.com/office/drawing/2014/main" val="20002"/>
                    </a:ext>
                  </a:extLst>
                </a:gridCol>
              </a:tblGrid>
              <a:tr h="342821">
                <a:tc>
                  <a:txBody>
                    <a:bodyPr/>
                    <a:lstStyle/>
                    <a:p>
                      <a:pPr algn="ctr"/>
                      <a:r>
                        <a:rPr lang="en-GB" dirty="0"/>
                        <a:t>KEY HABITS: In Possession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KEY HABITS: Out of Possession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2285471">
                <a:tc>
                  <a:txBody>
                    <a:bodyPr/>
                    <a:lstStyle/>
                    <a:p>
                      <a:pPr marL="285750" indent="-285750">
                        <a:buFont typeface="Arial" panose="020B0604020202020204" pitchFamily="34" charset="0"/>
                        <a:buChar char="•"/>
                      </a:pPr>
                      <a:r>
                        <a:rPr lang="en-GB" sz="1400" dirty="0"/>
                        <a:t>Capable</a:t>
                      </a:r>
                      <a:r>
                        <a:rPr lang="en-GB" sz="1400" baseline="0" dirty="0"/>
                        <a:t> of receiving of the back foot on either side  </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aseline="0" dirty="0"/>
                        <a:t>Head up on the ball to promote good decision making</a:t>
                      </a:r>
                    </a:p>
                    <a:p>
                      <a:pPr marL="285750" indent="-285750">
                        <a:buFont typeface="Arial" panose="020B0604020202020204" pitchFamily="34" charset="0"/>
                        <a:buChar char="•"/>
                      </a:pPr>
                      <a:endParaRPr lang="en-GB" sz="1400" baseline="0" dirty="0"/>
                    </a:p>
                    <a:p>
                      <a:pPr marL="285750" indent="-285750">
                        <a:buFont typeface="Arial" panose="020B0604020202020204" pitchFamily="34" charset="0"/>
                        <a:buChar char="•"/>
                      </a:pPr>
                      <a:r>
                        <a:rPr lang="en-GB" sz="1400" baseline="0" dirty="0"/>
                        <a:t>1</a:t>
                      </a:r>
                      <a:r>
                        <a:rPr lang="en-GB" sz="1400" baseline="30000" dirty="0"/>
                        <a:t>st</a:t>
                      </a:r>
                      <a:r>
                        <a:rPr lang="en-GB" sz="1400" baseline="0" dirty="0"/>
                        <a:t> touch to take the ball into space (Master your Circle) </a:t>
                      </a:r>
                    </a:p>
                    <a:p>
                      <a:pPr marL="285750" indent="-285750">
                        <a:buFont typeface="Arial" panose="020B0604020202020204" pitchFamily="34" charset="0"/>
                        <a:buChar char="•"/>
                      </a:pPr>
                      <a:endParaRPr lang="en-GB" sz="1400" baseline="0" dirty="0"/>
                    </a:p>
                    <a:p>
                      <a:pPr marL="285750" indent="-285750">
                        <a:buFont typeface="Arial" panose="020B0604020202020204" pitchFamily="34" charset="0"/>
                        <a:buChar char="•"/>
                      </a:pPr>
                      <a:r>
                        <a:rPr lang="en-GB" sz="1400" baseline="0" dirty="0"/>
                        <a:t>Is comfortable &amp; confident in all 1v1 situation   (specific 1v1s)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400" dirty="0"/>
                        <a:t>Is alert to the</a:t>
                      </a:r>
                      <a:r>
                        <a:rPr lang="en-GB" sz="1400" baseline="0" dirty="0"/>
                        <a:t> </a:t>
                      </a:r>
                      <a:r>
                        <a:rPr lang="en-GB" sz="1400" dirty="0"/>
                        <a:t>danger and</a:t>
                      </a:r>
                      <a:r>
                        <a:rPr lang="en-GB" sz="1400" baseline="0" dirty="0"/>
                        <a:t> recognises triggers to win the ball or delay  . </a:t>
                      </a:r>
                    </a:p>
                    <a:p>
                      <a:pPr marL="171450" indent="-171450">
                        <a:buFont typeface="Arial" panose="020B0604020202020204" pitchFamily="34" charset="0"/>
                        <a:buChar char="•"/>
                      </a:pPr>
                      <a:endParaRPr lang="en-GB" sz="1400" baseline="0" dirty="0"/>
                    </a:p>
                    <a:p>
                      <a:pPr marL="171450" indent="-171450">
                        <a:buFont typeface="Arial" panose="020B0604020202020204" pitchFamily="34" charset="0"/>
                        <a:buChar char="•"/>
                      </a:pPr>
                      <a:r>
                        <a:rPr lang="en-GB" sz="1400" baseline="0" dirty="0"/>
                        <a:t> Is brave &amp; confident when defending in 1v1 situations – will put his body on the line.</a:t>
                      </a:r>
                    </a:p>
                    <a:p>
                      <a:pPr marL="171450" indent="-171450">
                        <a:buFont typeface="Arial" panose="020B0604020202020204" pitchFamily="34" charset="0"/>
                        <a:buChar char="•"/>
                      </a:pPr>
                      <a:endParaRPr lang="en-GB"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62052649"/>
              </p:ext>
            </p:extLst>
          </p:nvPr>
        </p:nvGraphicFramePr>
        <p:xfrm>
          <a:off x="179512" y="3819747"/>
          <a:ext cx="8784976" cy="2938066"/>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2660">
                <a:tc>
                  <a:txBody>
                    <a:bodyPr/>
                    <a:lstStyle/>
                    <a:p>
                      <a:pPr algn="ctr"/>
                      <a:r>
                        <a:rPr lang="en-GB" sz="2000" dirty="0"/>
                        <a:t>TECHNIQUE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b="1" dirty="0">
                          <a:solidFill>
                            <a:schemeClr val="bg1"/>
                          </a:solidFill>
                        </a:rPr>
                        <a:t>PERSONALITY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360904">
                <a:tc>
                  <a:txBody>
                    <a:bodyPr/>
                    <a:lstStyle/>
                    <a:p>
                      <a:pPr marL="285750" indent="-285750">
                        <a:buFont typeface="Arial" panose="020B0604020202020204" pitchFamily="34" charset="0"/>
                        <a:buChar char="•"/>
                      </a:pPr>
                      <a:r>
                        <a:rPr lang="en-GB" sz="1200" baseline="0" dirty="0"/>
                        <a:t>Able to dribble or run with the ball effectively</a:t>
                      </a:r>
                    </a:p>
                    <a:p>
                      <a:pPr marL="285750" indent="-285750">
                        <a:buFont typeface="Arial" panose="020B0604020202020204" pitchFamily="34" charset="0"/>
                        <a:buChar char="•"/>
                      </a:pPr>
                      <a:r>
                        <a:rPr lang="en-GB" sz="1200" baseline="0" dirty="0"/>
                        <a:t>Has a positive and soft first touch </a:t>
                      </a:r>
                    </a:p>
                    <a:p>
                      <a:pPr marL="285750" indent="-285750">
                        <a:buFont typeface="Arial" panose="020B0604020202020204" pitchFamily="34" charset="0"/>
                        <a:buChar char="•"/>
                      </a:pPr>
                      <a:r>
                        <a:rPr lang="en-GB" sz="1200" baseline="0" dirty="0"/>
                        <a:t>Has more than one 1v1 strategies / skills / tricks</a:t>
                      </a:r>
                    </a:p>
                    <a:p>
                      <a:pPr marL="285750" indent="-285750">
                        <a:buFont typeface="Arial" panose="020B0604020202020204" pitchFamily="34" charset="0"/>
                        <a:buChar char="•"/>
                      </a:pPr>
                      <a:r>
                        <a:rPr lang="en-GB" sz="1200" baseline="0" dirty="0"/>
                        <a:t>Different weight of passes to retain possession (sets etc.)</a:t>
                      </a:r>
                    </a:p>
                    <a:p>
                      <a:pPr marL="285750" indent="-285750">
                        <a:buFont typeface="Arial" panose="020B0604020202020204" pitchFamily="34" charset="0"/>
                        <a:buChar char="•"/>
                      </a:pPr>
                      <a:r>
                        <a:rPr lang="en-GB" sz="1200" baseline="0" dirty="0"/>
                        <a:t>Recognises when to play 1, 2 or more touches </a:t>
                      </a:r>
                    </a:p>
                    <a:p>
                      <a:pPr marL="285750" indent="-285750">
                        <a:buFont typeface="Arial" panose="020B0604020202020204" pitchFamily="34" charset="0"/>
                        <a:buChar char="•"/>
                      </a:pPr>
                      <a:r>
                        <a:rPr lang="en-GB" sz="1200" baseline="0" dirty="0"/>
                        <a:t>Protecting the ball (shield and bring others in) </a:t>
                      </a:r>
                    </a:p>
                    <a:p>
                      <a:pPr marL="285750" indent="-285750">
                        <a:buFont typeface="Arial" panose="020B0604020202020204" pitchFamily="34" charset="0"/>
                        <a:buChar char="•"/>
                      </a:pPr>
                      <a:r>
                        <a:rPr lang="en-GB" sz="1200" baseline="0" dirty="0"/>
                        <a:t>Frequently scans to assess the situation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Brave both in and out of possession  (to receive and in the tackle)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Is Alert , Aware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Responds well to success and Failure.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Displays good social &amp; communication skills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Has a love for the game &amp; wants</a:t>
                      </a:r>
                      <a:r>
                        <a:rPr lang="en-GB" sz="1200" baseline="0" dirty="0"/>
                        <a:t> to </a:t>
                      </a:r>
                      <a:r>
                        <a:rPr lang="en-GB" sz="1200" baseline="0"/>
                        <a:t>play more</a:t>
                      </a:r>
                      <a:endParaRPr lang="en-GB" sz="12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2660">
                <a:tc>
                  <a:txBody>
                    <a:bodyPr/>
                    <a:lstStyle/>
                    <a:p>
                      <a:pPr algn="ctr"/>
                      <a:r>
                        <a:rPr lang="en-GB" sz="2000" b="1" dirty="0"/>
                        <a:t>ATHLETICISM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2000" b="1" dirty="0">
                          <a:solidFill>
                            <a:schemeClr val="tx1"/>
                          </a:solidFill>
                        </a:rPr>
                        <a:t>INTELLIGENCE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773986">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Is fast</a:t>
                      </a:r>
                      <a:r>
                        <a:rPr lang="en-GB" sz="1200" baseline="0" dirty="0"/>
                        <a:t> enough to compete effectively in their own games </a:t>
                      </a: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ABCs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Can make good decisions on when to pass / dribble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Gets head up early recognising when to play minimal touches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a:t>Shows </a:t>
                      </a:r>
                      <a:r>
                        <a:rPr lang="en-GB" sz="1200" baseline="0" dirty="0"/>
                        <a:t>imagination and creativity in possession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cxnSp>
        <p:nvCxnSpPr>
          <p:cNvPr id="7" name="Straight Connector 6"/>
          <p:cNvCxnSpPr/>
          <p:nvPr/>
        </p:nvCxnSpPr>
        <p:spPr>
          <a:xfrm>
            <a:off x="1" y="476672"/>
            <a:ext cx="9144000" cy="0"/>
          </a:xfrm>
          <a:prstGeom prst="line">
            <a:avLst/>
          </a:prstGeom>
          <a:ln w="38100">
            <a:solidFill>
              <a:schemeClr val="tx2"/>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19672" y="116632"/>
            <a:ext cx="6192688" cy="684076"/>
          </a:xfrm>
          <a:prstGeom prst="rect">
            <a:avLst/>
          </a:prstGeom>
          <a:solidFill>
            <a:schemeClr val="bg1"/>
          </a:solidFill>
          <a:ln w="12700">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accent1">
                    <a:lumMod val="75000"/>
                  </a:schemeClr>
                </a:solidFill>
              </a:rPr>
              <a:t>OUTFIELD PLAYERS U10/12</a:t>
            </a:r>
          </a:p>
        </p:txBody>
      </p:sp>
      <p:pic>
        <p:nvPicPr>
          <p:cNvPr id="9" name="Picture 8" descr="A close up of a sign&#10;&#10;Description automatically generated">
            <a:extLst>
              <a:ext uri="{FF2B5EF4-FFF2-40B4-BE49-F238E27FC236}">
                <a16:creationId xmlns:a16="http://schemas.microsoft.com/office/drawing/2014/main" id="{E7D83213-1EC6-4FB0-889C-1D73FFA192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1628800"/>
            <a:ext cx="1627570" cy="1368152"/>
          </a:xfrm>
          <a:prstGeom prst="rect">
            <a:avLst/>
          </a:prstGeom>
        </p:spPr>
      </p:pic>
    </p:spTree>
    <p:extLst>
      <p:ext uri="{BB962C8B-B14F-4D97-AF65-F5344CB8AC3E}">
        <p14:creationId xmlns:p14="http://schemas.microsoft.com/office/powerpoint/2010/main" val="468990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 y="692696"/>
            <a:ext cx="9144000" cy="0"/>
          </a:xfrm>
          <a:prstGeom prst="line">
            <a:avLst/>
          </a:prstGeom>
          <a:ln w="38100">
            <a:solidFill>
              <a:schemeClr val="tx2"/>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015717" y="405283"/>
            <a:ext cx="5112567" cy="575445"/>
          </a:xfrm>
          <a:prstGeom prst="rect">
            <a:avLst/>
          </a:prstGeom>
          <a:solidFill>
            <a:schemeClr val="bg1"/>
          </a:solidFill>
          <a:ln w="12700">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accent1">
                    <a:lumMod val="75000"/>
                  </a:schemeClr>
                </a:solidFill>
              </a:rPr>
              <a:t>U10/12 SYSTEMS</a:t>
            </a:r>
          </a:p>
        </p:txBody>
      </p:sp>
      <p:graphicFrame>
        <p:nvGraphicFramePr>
          <p:cNvPr id="5" name="Table 4"/>
          <p:cNvGraphicFramePr>
            <a:graphicFrameLocks noGrp="1"/>
          </p:cNvGraphicFramePr>
          <p:nvPr>
            <p:extLst>
              <p:ext uri="{D42A27DB-BD31-4B8C-83A1-F6EECF244321}">
                <p14:modId xmlns:p14="http://schemas.microsoft.com/office/powerpoint/2010/main" val="1612988634"/>
              </p:ext>
            </p:extLst>
          </p:nvPr>
        </p:nvGraphicFramePr>
        <p:xfrm>
          <a:off x="71406" y="2786059"/>
          <a:ext cx="9072594" cy="3955309"/>
        </p:xfrm>
        <a:graphic>
          <a:graphicData uri="http://schemas.openxmlformats.org/drawingml/2006/table">
            <a:tbl>
              <a:tblPr firstRow="1" bandRow="1">
                <a:tableStyleId>{5C22544A-7EE6-4342-B048-85BDC9FD1C3A}</a:tableStyleId>
              </a:tblPr>
              <a:tblGrid>
                <a:gridCol w="6087481">
                  <a:extLst>
                    <a:ext uri="{9D8B030D-6E8A-4147-A177-3AD203B41FA5}">
                      <a16:colId xmlns:a16="http://schemas.microsoft.com/office/drawing/2014/main" val="20000"/>
                    </a:ext>
                  </a:extLst>
                </a:gridCol>
                <a:gridCol w="2985113">
                  <a:extLst>
                    <a:ext uri="{9D8B030D-6E8A-4147-A177-3AD203B41FA5}">
                      <a16:colId xmlns:a16="http://schemas.microsoft.com/office/drawing/2014/main" val="20001"/>
                    </a:ext>
                  </a:extLst>
                </a:gridCol>
              </a:tblGrid>
              <a:tr h="3139613">
                <a:tc>
                  <a:txBody>
                    <a:bodyPr/>
                    <a:lstStyle/>
                    <a:p>
                      <a:pPr algn="ctr"/>
                      <a:endParaRPr lang="en-GB" sz="2000" b="1" u="sng" baseline="0" dirty="0">
                        <a:solidFill>
                          <a:sysClr val="windowText" lastClr="000000"/>
                        </a:solidFill>
                      </a:endParaRPr>
                    </a:p>
                    <a:p>
                      <a:pPr algn="ctr"/>
                      <a:r>
                        <a:rPr lang="en-GB" sz="2000" b="1" u="sng" baseline="0" dirty="0">
                          <a:solidFill>
                            <a:sysClr val="windowText" lastClr="000000"/>
                          </a:solidFill>
                        </a:rPr>
                        <a:t>9 aside </a:t>
                      </a:r>
                      <a:endParaRPr lang="en-GB" sz="1200" b="0" u="none" baseline="0" dirty="0">
                        <a:solidFill>
                          <a:sysClr val="windowText" lastClr="000000"/>
                        </a:solidFill>
                      </a:endParaRPr>
                    </a:p>
                    <a:p>
                      <a:pPr algn="ctr"/>
                      <a:endParaRPr lang="en-GB" sz="1200" b="0" u="none" baseline="0" dirty="0">
                        <a:solidFill>
                          <a:sysClr val="windowText" lastClr="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baseline="0" dirty="0">
                          <a:solidFill>
                            <a:sysClr val="windowText" lastClr="000000"/>
                          </a:solidFill>
                        </a:rPr>
                        <a:t>Teams will play with three centre backs who will begin to command and work in units – in possession 1 x CB is released to become a full-back and support play.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u="none" baseline="0" dirty="0">
                        <a:solidFill>
                          <a:sysClr val="windowText" lastClr="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baseline="0" dirty="0">
                          <a:solidFill>
                            <a:sysClr val="windowText" lastClr="000000"/>
                          </a:solidFill>
                        </a:rPr>
                        <a:t>Two centre midfielders will  work box-to-box and effect all 3 thirds. Both wide midfielders will provide width with coaches encouraging 1v1s but will also track runners and cover CB’s in the wide channel.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u="none" baseline="0" dirty="0">
                        <a:solidFill>
                          <a:sysClr val="windowText" lastClr="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baseline="0" dirty="0">
                          <a:solidFill>
                            <a:sysClr val="windowText" lastClr="000000"/>
                          </a:solidFill>
                        </a:rPr>
                        <a:t>The striker will lead the line and create targets to help bring others into play.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dirty="0">
                        <a:solidFill>
                          <a:sysClr val="windowText" lastClr="00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156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u="sng" baseline="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ysClr val="windowText" lastClr="00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3" name="Rectangle 2"/>
          <p:cNvSpPr/>
          <p:nvPr/>
        </p:nvSpPr>
        <p:spPr>
          <a:xfrm>
            <a:off x="142844" y="1000108"/>
            <a:ext cx="8792273" cy="1631216"/>
          </a:xfrm>
          <a:prstGeom prst="rect">
            <a:avLst/>
          </a:prstGeom>
          <a:solidFill>
            <a:schemeClr val="bg1">
              <a:lumMod val="85000"/>
            </a:schemeClr>
          </a:solidFill>
          <a:ln>
            <a:solidFill>
              <a:schemeClr val="tx1"/>
            </a:solidFill>
          </a:ln>
        </p:spPr>
        <p:txBody>
          <a:bodyPr wrap="square">
            <a:spAutoFit/>
          </a:bodyPr>
          <a:lstStyle/>
          <a:p>
            <a:r>
              <a:rPr lang="en-GB" sz="1400" b="1" u="sng" dirty="0"/>
              <a:t>STRATEGY:</a:t>
            </a:r>
            <a:r>
              <a:rPr lang="en-GB" sz="1400" b="1" dirty="0"/>
              <a:t> </a:t>
            </a:r>
            <a:r>
              <a:rPr lang="en-GB" sz="1400" dirty="0"/>
              <a:t>To build a platform at 9 aside that is close to replicating a 4-3-3 formation used at 11aside 	at under 12s introduce players to a 4-3-3 shape still with the main emphasis being on technical aspects as well as adding more tactical detail . </a:t>
            </a:r>
            <a:endParaRPr lang="en-GB" sz="1400" b="1" u="sng" dirty="0"/>
          </a:p>
          <a:p>
            <a:r>
              <a:rPr lang="en-GB" sz="1400" b="1" u="sng" dirty="0"/>
              <a:t>REASON:</a:t>
            </a:r>
            <a:r>
              <a:rPr lang="en-GB" sz="1400" b="1" dirty="0"/>
              <a:t> 	</a:t>
            </a:r>
            <a:r>
              <a:rPr lang="en-GB" sz="1400" dirty="0"/>
              <a:t>To allow for freedom of movement to be expressed throughout players will continually rotate</a:t>
            </a:r>
          </a:p>
          <a:p>
            <a:r>
              <a:rPr lang="en-GB" sz="1400" dirty="0"/>
              <a:t>	throughout this shape</a:t>
            </a:r>
            <a:r>
              <a:rPr lang="en-GB" sz="1400" b="1" dirty="0"/>
              <a:t>. </a:t>
            </a:r>
          </a:p>
          <a:p>
            <a:endParaRPr lang="en-GB" sz="1400" b="1" u="sng" dirty="0"/>
          </a:p>
          <a:p>
            <a:r>
              <a:rPr lang="en-GB" sz="1600" b="1" u="sng" dirty="0"/>
              <a:t>SYSTEMS:</a:t>
            </a:r>
            <a:r>
              <a:rPr lang="en-GB" sz="1600" b="1" dirty="0"/>
              <a:t>   Under 10/12s : 1 - 3 - 2 – 3 / 3-3-2</a:t>
            </a:r>
            <a:endParaRPr lang="en-GB" sz="2000" b="1" dirty="0"/>
          </a:p>
        </p:txBody>
      </p:sp>
      <p:pic>
        <p:nvPicPr>
          <p:cNvPr id="8" name="Picture 7" descr="9v9.jpg"/>
          <p:cNvPicPr>
            <a:picLocks noChangeAspect="1"/>
          </p:cNvPicPr>
          <p:nvPr/>
        </p:nvPicPr>
        <p:blipFill>
          <a:blip r:embed="rId2"/>
          <a:stretch>
            <a:fillRect/>
          </a:stretch>
        </p:blipFill>
        <p:spPr>
          <a:xfrm>
            <a:off x="6072198" y="2786058"/>
            <a:ext cx="3071802" cy="3955310"/>
          </a:xfrm>
          <a:prstGeom prst="rect">
            <a:avLst/>
          </a:prstGeom>
          <a:ln>
            <a:solidFill>
              <a:schemeClr val="tx1"/>
            </a:solidFill>
          </a:ln>
        </p:spPr>
      </p:pic>
    </p:spTree>
    <p:extLst>
      <p:ext uri="{BB962C8B-B14F-4D97-AF65-F5344CB8AC3E}">
        <p14:creationId xmlns:p14="http://schemas.microsoft.com/office/powerpoint/2010/main" val="2902811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 y="4842933"/>
            <a:ext cx="9144000" cy="2038291"/>
          </a:xfrm>
          <a:prstGeom prst="rect">
            <a:avLst/>
          </a:prstGeom>
        </p:spPr>
      </p:pic>
      <p:sp>
        <p:nvSpPr>
          <p:cNvPr id="2" name="Title 1"/>
          <p:cNvSpPr>
            <a:spLocks noGrp="1"/>
          </p:cNvSpPr>
          <p:nvPr>
            <p:ph type="title"/>
          </p:nvPr>
        </p:nvSpPr>
        <p:spPr>
          <a:xfrm>
            <a:off x="457200" y="274638"/>
            <a:ext cx="7467600" cy="582594"/>
          </a:xfrm>
        </p:spPr>
        <p:txBody>
          <a:bodyPr/>
          <a:lstStyle/>
          <a:p>
            <a:pPr algn="ctr"/>
            <a:r>
              <a:rPr lang="en-GB" sz="2800" b="1" dirty="0">
                <a:solidFill>
                  <a:schemeClr val="accent1"/>
                </a:solidFill>
                <a:effectLst>
                  <a:outerShdw blurRad="38100" dist="38100" dir="2700000" algn="tl">
                    <a:srgbClr val="000000">
                      <a:alpha val="43137"/>
                    </a:srgbClr>
                  </a:outerShdw>
                </a:effectLst>
              </a:rPr>
              <a:t>SAP PHASE – U10/12s</a:t>
            </a:r>
            <a:endParaRPr lang="en-AU" dirty="0"/>
          </a:p>
        </p:txBody>
      </p:sp>
      <p:sp>
        <p:nvSpPr>
          <p:cNvPr id="3" name="Content Placeholder 2"/>
          <p:cNvSpPr>
            <a:spLocks noGrp="1"/>
          </p:cNvSpPr>
          <p:nvPr>
            <p:ph idx="1"/>
          </p:nvPr>
        </p:nvSpPr>
        <p:spPr>
          <a:xfrm>
            <a:off x="683568" y="1116065"/>
            <a:ext cx="8043890" cy="5545282"/>
          </a:xfrm>
        </p:spPr>
        <p:txBody>
          <a:bodyPr>
            <a:normAutofit/>
          </a:bodyPr>
          <a:lstStyle/>
          <a:p>
            <a:endParaRPr lang="en-AU" sz="1400" b="1" dirty="0"/>
          </a:p>
          <a:p>
            <a:endParaRPr lang="en-AU" sz="1400" b="1" dirty="0"/>
          </a:p>
          <a:p>
            <a:r>
              <a:rPr lang="en-AU" sz="1400" b="1" dirty="0"/>
              <a:t>9v9 GAME</a:t>
            </a:r>
          </a:p>
          <a:p>
            <a:endParaRPr lang="en-AU" sz="1400" b="1" dirty="0"/>
          </a:p>
          <a:p>
            <a:r>
              <a:rPr lang="en-AU" sz="1400" dirty="0"/>
              <a:t>Even though football is a simple game to play, it is an extremely difficult game to master. The open-ended nature of the game means that participants must be equipped with the ability to process information, make decisions and execute them in multiple directions under varying amounts and types of pressure and stimulus. </a:t>
            </a:r>
          </a:p>
          <a:p>
            <a:endParaRPr lang="en-AU" sz="1400" dirty="0"/>
          </a:p>
          <a:p>
            <a:r>
              <a:rPr lang="en-AU" sz="1400" dirty="0"/>
              <a:t>Therefore, a jump from 7v7 directly to 11v11 can be too much for some players, especially when they are still refining their technical skills and learning to make sense of the game. </a:t>
            </a:r>
          </a:p>
          <a:p>
            <a:endParaRPr lang="en-AU" sz="1400" dirty="0"/>
          </a:p>
          <a:p>
            <a:endParaRPr lang="en-AU" sz="1400" dirty="0"/>
          </a:p>
          <a:p>
            <a:r>
              <a:rPr lang="en-AU" sz="1400" dirty="0"/>
              <a:t>Therefore, the 9v9 format can address these issues by allowing the children to play on a pitch (80x50) roughly two thirds the size of an adult pitch whilst only adding 2 players per side to the 7v7 format they have progressed from. </a:t>
            </a:r>
          </a:p>
          <a:p>
            <a:endParaRPr lang="en-AU" dirty="0"/>
          </a:p>
        </p:txBody>
      </p:sp>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48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7" name="Picture 6" descr="A close up of a sign&#10;&#10;Description automatically generated">
            <a:extLst>
              <a:ext uri="{FF2B5EF4-FFF2-40B4-BE49-F238E27FC236}">
                <a16:creationId xmlns:a16="http://schemas.microsoft.com/office/drawing/2014/main" id="{1DC6B68B-1004-4CBF-B613-1C693EFD06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8" name="Picture 9">
            <a:extLst>
              <a:ext uri="{FF2B5EF4-FFF2-40B4-BE49-F238E27FC236}">
                <a16:creationId xmlns:a16="http://schemas.microsoft.com/office/drawing/2014/main" id="{A42FA4A3-94A3-48BD-B4FF-E21AEE2D96A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74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2789449" y="413139"/>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4"/>
          <a:stretch>
            <a:fillRect/>
          </a:stretch>
        </p:blipFill>
        <p:spPr>
          <a:xfrm>
            <a:off x="-364" y="4842933"/>
            <a:ext cx="9144000" cy="2038291"/>
          </a:xfrm>
          <a:prstGeom prst="rect">
            <a:avLst/>
          </a:prstGeom>
        </p:spPr>
      </p:pic>
      <p:sp>
        <p:nvSpPr>
          <p:cNvPr id="8" name="Content Placeholder 2"/>
          <p:cNvSpPr txBox="1">
            <a:spLocks/>
          </p:cNvSpPr>
          <p:nvPr/>
        </p:nvSpPr>
        <p:spPr>
          <a:xfrm>
            <a:off x="1245534" y="1114425"/>
            <a:ext cx="6734552" cy="551896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2400" b="1" u="sng" dirty="0"/>
              <a:t>CLUB VALUES</a:t>
            </a:r>
          </a:p>
          <a:p>
            <a:pPr marL="0" indent="0" algn="ctr">
              <a:buNone/>
            </a:pPr>
            <a:endParaRPr lang="en-AU" sz="1600" b="1" u="sng" dirty="0"/>
          </a:p>
          <a:p>
            <a:r>
              <a:rPr lang="en-AU" sz="1600" dirty="0"/>
              <a:t>Respect! Yourself – Others ! </a:t>
            </a:r>
          </a:p>
          <a:p>
            <a:r>
              <a:rPr lang="en-AU" sz="1600" dirty="0"/>
              <a:t>Trust! Our belief and faith will lead to success! </a:t>
            </a:r>
          </a:p>
          <a:p>
            <a:r>
              <a:rPr lang="en-AU" sz="1600" dirty="0"/>
              <a:t>Open communication! </a:t>
            </a:r>
          </a:p>
          <a:p>
            <a:r>
              <a:rPr lang="en-AU" sz="1600" dirty="0"/>
              <a:t>Engagement! Sharing a responsibility is not dividing it, but multiplying it! </a:t>
            </a:r>
          </a:p>
          <a:p>
            <a:r>
              <a:rPr lang="en-AU" sz="1600" dirty="0"/>
              <a:t>Positive! Think – Act – Be positive!</a:t>
            </a:r>
          </a:p>
          <a:p>
            <a:r>
              <a:rPr lang="en-AU" sz="1600" dirty="0"/>
              <a:t>Honesty! In words – acts – feelings – thoughts! </a:t>
            </a:r>
          </a:p>
          <a:p>
            <a:r>
              <a:rPr lang="en-US" sz="1600" dirty="0"/>
              <a:t>We will actively support </a:t>
            </a:r>
            <a:r>
              <a:rPr lang="en-US" sz="1600" b="1" dirty="0"/>
              <a:t>families</a:t>
            </a:r>
            <a:r>
              <a:rPr lang="en-US" sz="1600" dirty="0"/>
              <a:t>;</a:t>
            </a:r>
          </a:p>
          <a:p>
            <a:r>
              <a:rPr lang="en-US" sz="1600" dirty="0"/>
              <a:t>We will be </a:t>
            </a:r>
            <a:r>
              <a:rPr lang="en-US" sz="1600" b="1" dirty="0"/>
              <a:t>inclusive</a:t>
            </a:r>
            <a:r>
              <a:rPr lang="en-US" sz="1600" dirty="0"/>
              <a:t> in our approach (multi-cultural)</a:t>
            </a:r>
            <a:endParaRPr lang="en-AU" sz="1600" dirty="0"/>
          </a:p>
          <a:p>
            <a:r>
              <a:rPr lang="en-AU" sz="1600" dirty="0"/>
              <a:t>Self-awareness! Know your strengths and weaknesses! </a:t>
            </a:r>
          </a:p>
          <a:p>
            <a:r>
              <a:rPr lang="en-AU" sz="1600" dirty="0"/>
              <a:t>Learning attitude! Mistakes are lessons</a:t>
            </a:r>
          </a:p>
          <a:p>
            <a:r>
              <a:rPr lang="en-AU" sz="1600" dirty="0"/>
              <a:t>Passion!  For achievement – knowledge – life – play! </a:t>
            </a:r>
          </a:p>
          <a:p>
            <a:r>
              <a:rPr lang="en-AU" sz="1600" dirty="0"/>
              <a:t>Team! No single individual is bigger than the CLUB as a whole! </a:t>
            </a:r>
          </a:p>
          <a:p>
            <a:endParaRPr lang="en-AU" b="1" dirty="0">
              <a:solidFill>
                <a:schemeClr val="accent6"/>
              </a:solidFill>
            </a:endParaRPr>
          </a:p>
          <a:p>
            <a:endParaRPr lang="en-AU" b="1" dirty="0">
              <a:solidFill>
                <a:schemeClr val="accent6"/>
              </a:solidFill>
            </a:endParaRPr>
          </a:p>
          <a:p>
            <a:endParaRPr lang="en-AU" b="1" dirty="0">
              <a:solidFill>
                <a:schemeClr val="accent6"/>
              </a:solidFill>
            </a:endParaRPr>
          </a:p>
          <a:p>
            <a:endParaRPr lang="en-AU" b="1" dirty="0">
              <a:solidFill>
                <a:schemeClr val="accent6"/>
              </a:solidFill>
            </a:endParaRPr>
          </a:p>
          <a:p>
            <a:pPr>
              <a:buFont typeface="Arial" panose="020B0604020202020204" pitchFamily="34" charset="0"/>
              <a:buNone/>
            </a:pPr>
            <a:endParaRPr lang="en-AU" b="1" dirty="0">
              <a:solidFill>
                <a:schemeClr val="accent6"/>
              </a:solidFill>
            </a:endParaRPr>
          </a:p>
          <a:p>
            <a:pPr algn="ctr"/>
            <a:endParaRPr lang="en-AU" dirty="0"/>
          </a:p>
        </p:txBody>
      </p:sp>
      <p:pic>
        <p:nvPicPr>
          <p:cNvPr id="9" name="Picture 8" descr="A close up of a sign&#10;&#10;Description automatically generated">
            <a:extLst>
              <a:ext uri="{FF2B5EF4-FFF2-40B4-BE49-F238E27FC236}">
                <a16:creationId xmlns:a16="http://schemas.microsoft.com/office/drawing/2014/main" id="{73089043-EA06-452D-9F2F-F72C662C5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0" name="Picture 9">
            <a:extLst>
              <a:ext uri="{FF2B5EF4-FFF2-40B4-BE49-F238E27FC236}">
                <a16:creationId xmlns:a16="http://schemas.microsoft.com/office/drawing/2014/main" id="{5EFAA11A-A8C1-46DA-A9D5-A37760F6A0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71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 calcmode="lin" valueType="num">
                                      <p:cBhvr additive="base">
                                        <p:cTn id="4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9" end="9"/>
                                            </p:txEl>
                                          </p:spTgt>
                                        </p:tgtEl>
                                        <p:attrNameLst>
                                          <p:attrName>style.visibility</p:attrName>
                                        </p:attrNameLst>
                                      </p:cBhvr>
                                      <p:to>
                                        <p:strVal val="visible"/>
                                      </p:to>
                                    </p:set>
                                    <p:anim calcmode="lin" valueType="num">
                                      <p:cBhvr additive="base">
                                        <p:cTn id="5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10" end="10"/>
                                            </p:txEl>
                                          </p:spTgt>
                                        </p:tgtEl>
                                        <p:attrNameLst>
                                          <p:attrName>style.visibility</p:attrName>
                                        </p:attrNameLst>
                                      </p:cBhvr>
                                      <p:to>
                                        <p:strVal val="visible"/>
                                      </p:to>
                                    </p:set>
                                    <p:anim calcmode="lin" valueType="num">
                                      <p:cBhvr additive="base">
                                        <p:cTn id="6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xEl>
                                              <p:pRg st="11" end="11"/>
                                            </p:txEl>
                                          </p:spTgt>
                                        </p:tgtEl>
                                        <p:attrNameLst>
                                          <p:attrName>style.visibility</p:attrName>
                                        </p:attrNameLst>
                                      </p:cBhvr>
                                      <p:to>
                                        <p:strVal val="visible"/>
                                      </p:to>
                                    </p:set>
                                    <p:anim calcmode="lin" valueType="num">
                                      <p:cBhvr additive="base">
                                        <p:cTn id="67"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xEl>
                                              <p:pRg st="12" end="12"/>
                                            </p:txEl>
                                          </p:spTgt>
                                        </p:tgtEl>
                                        <p:attrNameLst>
                                          <p:attrName>style.visibility</p:attrName>
                                        </p:attrNameLst>
                                      </p:cBhvr>
                                      <p:to>
                                        <p:strVal val="visible"/>
                                      </p:to>
                                    </p:set>
                                    <p:anim calcmode="lin" valueType="num">
                                      <p:cBhvr additive="base">
                                        <p:cTn id="73"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xEl>
                                              <p:pRg st="13" end="13"/>
                                            </p:txEl>
                                          </p:spTgt>
                                        </p:tgtEl>
                                        <p:attrNameLst>
                                          <p:attrName>style.visibility</p:attrName>
                                        </p:attrNameLst>
                                      </p:cBhvr>
                                      <p:to>
                                        <p:strVal val="visible"/>
                                      </p:to>
                                    </p:set>
                                    <p:anim calcmode="lin" valueType="num">
                                      <p:cBhvr additive="base">
                                        <p:cTn id="79"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66838212"/>
              </p:ext>
            </p:extLst>
          </p:nvPr>
        </p:nvGraphicFramePr>
        <p:xfrm>
          <a:off x="301295" y="908720"/>
          <a:ext cx="8663193" cy="2781221"/>
        </p:xfrm>
        <a:graphic>
          <a:graphicData uri="http://schemas.openxmlformats.org/drawingml/2006/table">
            <a:tbl>
              <a:tblPr firstRow="1" bandRow="1">
                <a:tableStyleId>{5C22544A-7EE6-4342-B048-85BDC9FD1C3A}</a:tableStyleId>
              </a:tblPr>
              <a:tblGrid>
                <a:gridCol w="3448349">
                  <a:extLst>
                    <a:ext uri="{9D8B030D-6E8A-4147-A177-3AD203B41FA5}">
                      <a16:colId xmlns:a16="http://schemas.microsoft.com/office/drawing/2014/main" val="20000"/>
                    </a:ext>
                  </a:extLst>
                </a:gridCol>
                <a:gridCol w="1759362">
                  <a:extLst>
                    <a:ext uri="{9D8B030D-6E8A-4147-A177-3AD203B41FA5}">
                      <a16:colId xmlns:a16="http://schemas.microsoft.com/office/drawing/2014/main" val="20001"/>
                    </a:ext>
                  </a:extLst>
                </a:gridCol>
                <a:gridCol w="3455482">
                  <a:extLst>
                    <a:ext uri="{9D8B030D-6E8A-4147-A177-3AD203B41FA5}">
                      <a16:colId xmlns:a16="http://schemas.microsoft.com/office/drawing/2014/main" val="20002"/>
                    </a:ext>
                  </a:extLst>
                </a:gridCol>
              </a:tblGrid>
              <a:tr h="342821">
                <a:tc>
                  <a:txBody>
                    <a:bodyPr/>
                    <a:lstStyle/>
                    <a:p>
                      <a:pPr algn="ctr"/>
                      <a:r>
                        <a:rPr lang="en-GB" dirty="0"/>
                        <a:t>KEY HABITS: In Possession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KEY HABITS: Out of Possession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2285471">
                <a:tc>
                  <a:txBody>
                    <a:bodyPr/>
                    <a:lstStyle/>
                    <a:p>
                      <a:pPr marL="285750" indent="-285750">
                        <a:buFont typeface="Arial" panose="020B0604020202020204" pitchFamily="34" charset="0"/>
                        <a:buChar char="•"/>
                      </a:pPr>
                      <a:r>
                        <a:rPr lang="en-GB" sz="1400" dirty="0"/>
                        <a:t>Capable</a:t>
                      </a:r>
                      <a:r>
                        <a:rPr lang="en-GB" sz="1400" baseline="0" dirty="0"/>
                        <a:t> of receiving of the back foot on either side  </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aseline="0" dirty="0"/>
                        <a:t>Head up on the ball to promote good decision making</a:t>
                      </a:r>
                    </a:p>
                    <a:p>
                      <a:pPr marL="285750" indent="-285750">
                        <a:buFont typeface="Arial" panose="020B0604020202020204" pitchFamily="34" charset="0"/>
                        <a:buChar char="•"/>
                      </a:pPr>
                      <a:endParaRPr lang="en-GB" sz="1400" baseline="0" dirty="0"/>
                    </a:p>
                    <a:p>
                      <a:pPr marL="285750" indent="-285750">
                        <a:buFont typeface="Arial" panose="020B0604020202020204" pitchFamily="34" charset="0"/>
                        <a:buChar char="•"/>
                      </a:pPr>
                      <a:r>
                        <a:rPr lang="en-GB" sz="1400" baseline="0" dirty="0"/>
                        <a:t>1</a:t>
                      </a:r>
                      <a:r>
                        <a:rPr lang="en-GB" sz="1400" baseline="30000" dirty="0"/>
                        <a:t>st</a:t>
                      </a:r>
                      <a:r>
                        <a:rPr lang="en-GB" sz="1400" baseline="0" dirty="0"/>
                        <a:t> touch to take the ball into space (Master your Circle) </a:t>
                      </a:r>
                    </a:p>
                    <a:p>
                      <a:pPr marL="285750" indent="-285750">
                        <a:buFont typeface="Arial" panose="020B0604020202020204" pitchFamily="34" charset="0"/>
                        <a:buChar char="•"/>
                      </a:pPr>
                      <a:endParaRPr lang="en-GB" sz="1400" baseline="0" dirty="0"/>
                    </a:p>
                    <a:p>
                      <a:pPr marL="285750" indent="-285750">
                        <a:buFont typeface="Arial" panose="020B0604020202020204" pitchFamily="34" charset="0"/>
                        <a:buChar char="•"/>
                      </a:pPr>
                      <a:r>
                        <a:rPr lang="en-GB" sz="1400" baseline="0" dirty="0"/>
                        <a:t>Is comfortable &amp; confident in all 1v1 situation   (specific 1v1s)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400" dirty="0"/>
                        <a:t>Is alert to the</a:t>
                      </a:r>
                      <a:r>
                        <a:rPr lang="en-GB" sz="1400" baseline="0" dirty="0"/>
                        <a:t> </a:t>
                      </a:r>
                      <a:r>
                        <a:rPr lang="en-GB" sz="1400" dirty="0"/>
                        <a:t>danger and</a:t>
                      </a:r>
                      <a:r>
                        <a:rPr lang="en-GB" sz="1400" baseline="0" dirty="0"/>
                        <a:t> recognises triggers to win the ball or delay  . </a:t>
                      </a:r>
                    </a:p>
                    <a:p>
                      <a:pPr marL="171450" indent="-171450">
                        <a:buFont typeface="Arial" panose="020B0604020202020204" pitchFamily="34" charset="0"/>
                        <a:buChar char="•"/>
                      </a:pPr>
                      <a:endParaRPr lang="en-GB" sz="1400" baseline="0" dirty="0"/>
                    </a:p>
                    <a:p>
                      <a:pPr marL="171450" indent="-171450">
                        <a:buFont typeface="Arial" panose="020B0604020202020204" pitchFamily="34" charset="0"/>
                        <a:buChar char="•"/>
                      </a:pPr>
                      <a:r>
                        <a:rPr lang="en-GB" sz="1400" baseline="0" dirty="0"/>
                        <a:t> Is brave &amp; confident when defending in 1v1 situations – will put his body on the line.</a:t>
                      </a:r>
                    </a:p>
                    <a:p>
                      <a:pPr marL="171450" indent="-171450">
                        <a:buFont typeface="Arial" panose="020B0604020202020204" pitchFamily="34" charset="0"/>
                        <a:buChar char="•"/>
                      </a:pPr>
                      <a:endParaRPr lang="en-GB" sz="1400" baseline="0" dirty="0"/>
                    </a:p>
                    <a:p>
                      <a:pPr marL="171450" indent="-171450">
                        <a:buFont typeface="Arial" panose="020B0604020202020204" pitchFamily="34" charset="0"/>
                        <a:buChar char="•"/>
                      </a:pPr>
                      <a:r>
                        <a:rPr lang="en-GB" sz="1400" baseline="0" dirty="0"/>
                        <a:t>Defends comfortably in pairs / units recognising when to press or keep shape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11831739"/>
              </p:ext>
            </p:extLst>
          </p:nvPr>
        </p:nvGraphicFramePr>
        <p:xfrm>
          <a:off x="179512" y="3819747"/>
          <a:ext cx="8784976" cy="316992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2660">
                <a:tc>
                  <a:txBody>
                    <a:bodyPr/>
                    <a:lstStyle/>
                    <a:p>
                      <a:pPr algn="ctr"/>
                      <a:r>
                        <a:rPr lang="en-GB" sz="2000" dirty="0"/>
                        <a:t>TECHNIQUE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b="1" dirty="0">
                          <a:solidFill>
                            <a:schemeClr val="bg1"/>
                          </a:solidFill>
                        </a:rPr>
                        <a:t>PERSONALITY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360904">
                <a:tc>
                  <a:txBody>
                    <a:bodyPr/>
                    <a:lstStyle/>
                    <a:p>
                      <a:pPr marL="285750" indent="-285750">
                        <a:buFont typeface="Arial" panose="020B0604020202020204" pitchFamily="34" charset="0"/>
                        <a:buChar char="•"/>
                      </a:pPr>
                      <a:r>
                        <a:rPr lang="en-GB" sz="1200" baseline="0" dirty="0"/>
                        <a:t>Able to dribble or run with the ball effectively</a:t>
                      </a:r>
                    </a:p>
                    <a:p>
                      <a:pPr marL="285750" indent="-285750">
                        <a:buFont typeface="Arial" panose="020B0604020202020204" pitchFamily="34" charset="0"/>
                        <a:buChar char="•"/>
                      </a:pPr>
                      <a:r>
                        <a:rPr lang="en-GB" sz="1200" baseline="0" dirty="0"/>
                        <a:t>Has a positive and soft first touch </a:t>
                      </a:r>
                    </a:p>
                    <a:p>
                      <a:pPr marL="285750" indent="-285750">
                        <a:buFont typeface="Arial" panose="020B0604020202020204" pitchFamily="34" charset="0"/>
                        <a:buChar char="•"/>
                      </a:pPr>
                      <a:r>
                        <a:rPr lang="en-GB" sz="1200" baseline="0" dirty="0"/>
                        <a:t>Has more than one 1v1 strategies / skills / tricks</a:t>
                      </a:r>
                    </a:p>
                    <a:p>
                      <a:pPr marL="285750" indent="-285750">
                        <a:buFont typeface="Arial" panose="020B0604020202020204" pitchFamily="34" charset="0"/>
                        <a:buChar char="•"/>
                      </a:pPr>
                      <a:r>
                        <a:rPr lang="en-GB" sz="1200" baseline="0" dirty="0"/>
                        <a:t>Different weight of passes to retain possession (sets etc.)</a:t>
                      </a:r>
                    </a:p>
                    <a:p>
                      <a:pPr marL="285750" indent="-285750">
                        <a:buFont typeface="Arial" panose="020B0604020202020204" pitchFamily="34" charset="0"/>
                        <a:buChar char="•"/>
                      </a:pPr>
                      <a:r>
                        <a:rPr lang="en-GB" sz="1200" baseline="0" dirty="0"/>
                        <a:t>Recognises when to play 1, 2 or more touches </a:t>
                      </a:r>
                    </a:p>
                    <a:p>
                      <a:pPr marL="285750" indent="-285750">
                        <a:buFont typeface="Arial" panose="020B0604020202020204" pitchFamily="34" charset="0"/>
                        <a:buChar char="•"/>
                      </a:pPr>
                      <a:r>
                        <a:rPr lang="en-GB" sz="1200" baseline="0" dirty="0"/>
                        <a:t>Protecting the ball (shield and bring others in) </a:t>
                      </a:r>
                    </a:p>
                    <a:p>
                      <a:pPr marL="285750" indent="-285750">
                        <a:buFont typeface="Arial" panose="020B0604020202020204" pitchFamily="34" charset="0"/>
                        <a:buChar char="•"/>
                      </a:pPr>
                      <a:r>
                        <a:rPr lang="en-GB" sz="1200" baseline="0" dirty="0"/>
                        <a:t>Frequently scans to assess the situation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Brave both in and out of possession  (to receive and in the tackle)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Is always Alert , Aware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Responds well to success and Failure.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Displays good social &amp; communication skills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Has a love for the game &amp; wants</a:t>
                      </a:r>
                      <a:r>
                        <a:rPr lang="en-GB" sz="1200" baseline="0" dirty="0"/>
                        <a:t> to play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Strives to be an excellent learner &amp; takes ownership of his development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2660">
                <a:tc>
                  <a:txBody>
                    <a:bodyPr/>
                    <a:lstStyle/>
                    <a:p>
                      <a:pPr algn="ctr"/>
                      <a:r>
                        <a:rPr lang="en-GB" sz="2000" b="1" dirty="0"/>
                        <a:t>ATHLETICISM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2000" b="1" dirty="0">
                          <a:solidFill>
                            <a:schemeClr val="tx1"/>
                          </a:solidFill>
                        </a:rPr>
                        <a:t>INTELLIGENCE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773986">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alibri" pitchFamily="34" charset="0"/>
                          <a:cs typeface="Calibri" pitchFamily="34" charset="0"/>
                        </a:rPr>
                        <a:t>Has good all round ABCs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Calibri" pitchFamily="34" charset="0"/>
                          <a:ea typeface="+mn-ea"/>
                          <a:cs typeface="Calibri" pitchFamily="34" charset="0"/>
                        </a:rPr>
                        <a:t>Able to turn quickly enough to recover in 1v1 situations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Calibri" pitchFamily="34" charset="0"/>
                          <a:ea typeface="+mn-ea"/>
                          <a:cs typeface="Calibri" pitchFamily="34" charset="0"/>
                        </a:rPr>
                        <a:t>Is</a:t>
                      </a:r>
                      <a:r>
                        <a:rPr lang="en-GB" sz="1200" kern="1200" baseline="0" dirty="0">
                          <a:solidFill>
                            <a:schemeClr val="dk1"/>
                          </a:solidFill>
                          <a:effectLst/>
                          <a:latin typeface="Calibri" pitchFamily="34" charset="0"/>
                          <a:ea typeface="+mn-ea"/>
                          <a:cs typeface="Calibri" pitchFamily="34" charset="0"/>
                        </a:rPr>
                        <a:t> quick and/or explosive over short / medium distances</a:t>
                      </a:r>
                      <a:endParaRPr lang="en-GB" sz="1200" dirty="0">
                        <a:latin typeface="Calibri" pitchFamily="34" charset="0"/>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Can make good decisions on when to pass / dribble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Gets head up early recognising when to play minimal touches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dk1"/>
                          </a:solidFill>
                          <a:effectLst/>
                          <a:latin typeface="+mn-lt"/>
                          <a:ea typeface="+mn-ea"/>
                          <a:cs typeface="+mn-cs"/>
                        </a:rPr>
                        <a:t>Recognises space in which to receive and create angles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Shows imagination and creativity in possession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cxnSp>
        <p:nvCxnSpPr>
          <p:cNvPr id="7" name="Straight Connector 6"/>
          <p:cNvCxnSpPr/>
          <p:nvPr/>
        </p:nvCxnSpPr>
        <p:spPr>
          <a:xfrm>
            <a:off x="1" y="476672"/>
            <a:ext cx="9144000" cy="0"/>
          </a:xfrm>
          <a:prstGeom prst="line">
            <a:avLst/>
          </a:prstGeom>
          <a:ln w="38100">
            <a:solidFill>
              <a:schemeClr val="tx2"/>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19672" y="116632"/>
            <a:ext cx="6192688" cy="684076"/>
          </a:xfrm>
          <a:prstGeom prst="rect">
            <a:avLst/>
          </a:prstGeom>
          <a:solidFill>
            <a:schemeClr val="bg1"/>
          </a:solidFill>
          <a:ln w="12700">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accent1">
                    <a:lumMod val="75000"/>
                  </a:schemeClr>
                </a:solidFill>
              </a:rPr>
              <a:t>OUTFIELD PLAYERS U13/16</a:t>
            </a:r>
          </a:p>
        </p:txBody>
      </p:sp>
      <p:pic>
        <p:nvPicPr>
          <p:cNvPr id="9" name="Picture 8" descr="A close up of a sign&#10;&#10;Description automatically generated">
            <a:extLst>
              <a:ext uri="{FF2B5EF4-FFF2-40B4-BE49-F238E27FC236}">
                <a16:creationId xmlns:a16="http://schemas.microsoft.com/office/drawing/2014/main" id="{5B73CBF8-86F7-4484-B27A-2992BBDACF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1628800"/>
            <a:ext cx="1627570" cy="1368152"/>
          </a:xfrm>
          <a:prstGeom prst="rect">
            <a:avLst/>
          </a:prstGeom>
        </p:spPr>
      </p:pic>
    </p:spTree>
    <p:extLst>
      <p:ext uri="{BB962C8B-B14F-4D97-AF65-F5344CB8AC3E}">
        <p14:creationId xmlns:p14="http://schemas.microsoft.com/office/powerpoint/2010/main" val="4228924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 y="692696"/>
            <a:ext cx="9144000" cy="0"/>
          </a:xfrm>
          <a:prstGeom prst="line">
            <a:avLst/>
          </a:prstGeom>
          <a:ln w="38100">
            <a:solidFill>
              <a:schemeClr val="tx2"/>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015717" y="405283"/>
            <a:ext cx="5112567" cy="575445"/>
          </a:xfrm>
          <a:prstGeom prst="rect">
            <a:avLst/>
          </a:prstGeom>
          <a:solidFill>
            <a:schemeClr val="bg1"/>
          </a:solidFill>
          <a:ln w="12700">
            <a:solidFill>
              <a:schemeClr val="accent1">
                <a:lumMod val="75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accent1">
                    <a:lumMod val="75000"/>
                  </a:schemeClr>
                </a:solidFill>
              </a:rPr>
              <a:t>U13/16 SYSTEMS</a:t>
            </a:r>
          </a:p>
        </p:txBody>
      </p:sp>
      <p:graphicFrame>
        <p:nvGraphicFramePr>
          <p:cNvPr id="5" name="Table 4"/>
          <p:cNvGraphicFramePr>
            <a:graphicFrameLocks noGrp="1"/>
          </p:cNvGraphicFramePr>
          <p:nvPr>
            <p:extLst>
              <p:ext uri="{D42A27DB-BD31-4B8C-83A1-F6EECF244321}">
                <p14:modId xmlns:p14="http://schemas.microsoft.com/office/powerpoint/2010/main" val="3076506872"/>
              </p:ext>
            </p:extLst>
          </p:nvPr>
        </p:nvGraphicFramePr>
        <p:xfrm>
          <a:off x="142844" y="2357430"/>
          <a:ext cx="8792274" cy="4404360"/>
        </p:xfrm>
        <a:graphic>
          <a:graphicData uri="http://schemas.openxmlformats.org/drawingml/2006/table">
            <a:tbl>
              <a:tblPr firstRow="1" bandRow="1">
                <a:tableStyleId>{5C22544A-7EE6-4342-B048-85BDC9FD1C3A}</a:tableStyleId>
              </a:tblPr>
              <a:tblGrid>
                <a:gridCol w="5899393">
                  <a:extLst>
                    <a:ext uri="{9D8B030D-6E8A-4147-A177-3AD203B41FA5}">
                      <a16:colId xmlns:a16="http://schemas.microsoft.com/office/drawing/2014/main" val="20000"/>
                    </a:ext>
                  </a:extLst>
                </a:gridCol>
                <a:gridCol w="2892881">
                  <a:extLst>
                    <a:ext uri="{9D8B030D-6E8A-4147-A177-3AD203B41FA5}">
                      <a16:colId xmlns:a16="http://schemas.microsoft.com/office/drawing/2014/main" val="20001"/>
                    </a:ext>
                  </a:extLst>
                </a:gridCol>
              </a:tblGrid>
              <a:tr h="135466">
                <a:tc>
                  <a:txBody>
                    <a:bodyPr/>
                    <a:lstStyle/>
                    <a:p>
                      <a:pPr algn="ctr"/>
                      <a:endParaRPr lang="en-GB" sz="1200" b="0" u="none" baseline="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ysClr val="windowText" lastClr="00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0226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u="sng" dirty="0">
                          <a:solidFill>
                            <a:sysClr val="windowText" lastClr="000000"/>
                          </a:solidFill>
                        </a:rPr>
                        <a:t>11 aside </a:t>
                      </a:r>
                      <a:endParaRPr lang="en-GB" b="1" u="sng" baseline="0" dirty="0">
                        <a:solidFill>
                          <a:sysClr val="windowText" lastClr="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000" b="0" u="none" baseline="0" dirty="0">
                        <a:solidFill>
                          <a:sysClr val="windowText" lastClr="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solidFill>
                            <a:sysClr val="windowText" lastClr="000000"/>
                          </a:solidFill>
                        </a:rPr>
                        <a:t>Players will learn how to work in larger units. A traditional back four will provide a solid defensive line with full backs learning when &amp; where to create overloads when in possession. Out of possession defenders will quickly compact the pitch and learn principles of press, cover, support &amp; balance.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a:solidFill>
                          <a:sysClr val="windowText" lastClr="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solidFill>
                            <a:sysClr val="windowText" lastClr="000000"/>
                          </a:solidFill>
                        </a:rPr>
                        <a:t>Two CB’s will how to become effective recycle points. Two CM’s will screen defenders out of possession, maintain  compact distances (Press &amp; cover) &amp; track runners. In possession they will aim to dictate the play with lots of rotation and good decision making on when to play forward or when to recycle.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a:solidFill>
                          <a:sysClr val="windowText" lastClr="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solidFill>
                            <a:sysClr val="windowText" lastClr="000000"/>
                          </a:solidFill>
                        </a:rPr>
                        <a:t>The AM (can rotate with CM) will provide lots of creativity and invention by playing in pockets are breaking the defensive line with forward runs. Wide midfielders will provide width to stretch defenders and provide attacking threat from the wide channel (crosses </a:t>
                      </a:r>
                      <a:r>
                        <a:rPr lang="en-GB" sz="1200" b="0" u="none" baseline="0" dirty="0" err="1">
                          <a:solidFill>
                            <a:sysClr val="windowText" lastClr="000000"/>
                          </a:solidFill>
                        </a:rPr>
                        <a:t>etc</a:t>
                      </a:r>
                      <a:r>
                        <a:rPr lang="en-GB" sz="1200" b="0" u="none" baseline="0" dirty="0">
                          <a:solidFill>
                            <a:sysClr val="windowText" lastClr="000000"/>
                          </a:solidFill>
                        </a:rPr>
                        <a:t>) or coming inside to combine with the AM or ST – they will also support their FB in defensive duties.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a:solidFill>
                          <a:sysClr val="windowText" lastClr="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solidFill>
                            <a:sysClr val="windowText" lastClr="000000"/>
                          </a:solidFill>
                        </a:rPr>
                        <a:t>The ST will lead the line and provide targets to play off of. This will include holding the ball up and running in behind. He will aim to be the biggest goal scoring threat by playing within the width of the 6 yard box in the final third. All attacking players are responsible for pressing from the front as a 3 or 4.</a:t>
                      </a:r>
                      <a:endParaRPr lang="en-GB" sz="1200" b="1" u="sng" baseline="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ysClr val="windowText" lastClr="00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3" name="Rectangle 2"/>
          <p:cNvSpPr/>
          <p:nvPr/>
        </p:nvSpPr>
        <p:spPr>
          <a:xfrm>
            <a:off x="142844" y="1000108"/>
            <a:ext cx="8792273" cy="1323439"/>
          </a:xfrm>
          <a:prstGeom prst="rect">
            <a:avLst/>
          </a:prstGeom>
          <a:solidFill>
            <a:schemeClr val="bg1">
              <a:lumMod val="85000"/>
            </a:schemeClr>
          </a:solidFill>
          <a:ln>
            <a:solidFill>
              <a:schemeClr val="tx1"/>
            </a:solidFill>
          </a:ln>
        </p:spPr>
        <p:txBody>
          <a:bodyPr wrap="square">
            <a:spAutoFit/>
          </a:bodyPr>
          <a:lstStyle/>
          <a:p>
            <a:r>
              <a:rPr lang="en-GB" sz="1600" b="1" u="sng" dirty="0"/>
              <a:t>STRATEGY:</a:t>
            </a:r>
            <a:r>
              <a:rPr lang="en-GB" sz="1600" b="1" dirty="0"/>
              <a:t>  </a:t>
            </a:r>
            <a:r>
              <a:rPr lang="en-GB" sz="1600" dirty="0"/>
              <a:t>introduce players to a 4-3-3 shape still with the main emphasis being on technical aspects as well as adding more tactical detail . </a:t>
            </a:r>
            <a:endParaRPr lang="en-GB" sz="1600" b="1" u="sng" dirty="0"/>
          </a:p>
          <a:p>
            <a:r>
              <a:rPr lang="en-GB" sz="1600" b="1" u="sng" dirty="0"/>
              <a:t>REASON:</a:t>
            </a:r>
            <a:r>
              <a:rPr lang="en-GB" sz="1600" b="1" dirty="0"/>
              <a:t> 	</a:t>
            </a:r>
            <a:r>
              <a:rPr lang="en-GB" sz="1600" dirty="0"/>
              <a:t>To allow for freedom of movement to be expressed throughout players will continually rotate</a:t>
            </a:r>
          </a:p>
          <a:p>
            <a:r>
              <a:rPr lang="en-GB" sz="1600" dirty="0"/>
              <a:t>	throughout this shape</a:t>
            </a:r>
            <a:r>
              <a:rPr lang="en-GB" sz="1600" b="1" dirty="0"/>
              <a:t>. </a:t>
            </a:r>
            <a:endParaRPr lang="en-GB" sz="1600" b="1" u="sng" dirty="0"/>
          </a:p>
          <a:p>
            <a:r>
              <a:rPr lang="en-GB" sz="1600" b="1" u="sng" dirty="0"/>
              <a:t>SYSTEMS:</a:t>
            </a:r>
            <a:r>
              <a:rPr lang="en-GB" sz="1600" b="1" dirty="0"/>
              <a:t>   Under 12-16 : 1-4-3-3</a:t>
            </a:r>
            <a:endParaRPr lang="en-GB" sz="2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748" y="2660219"/>
            <a:ext cx="2892860" cy="3483653"/>
          </a:xfrm>
          <a:prstGeom prst="rect">
            <a:avLst/>
          </a:prstGeom>
          <a:ln>
            <a:solidFill>
              <a:schemeClr val="tx1"/>
            </a:solidFill>
          </a:ln>
        </p:spPr>
      </p:pic>
    </p:spTree>
    <p:extLst>
      <p:ext uri="{BB962C8B-B14F-4D97-AF65-F5344CB8AC3E}">
        <p14:creationId xmlns:p14="http://schemas.microsoft.com/office/powerpoint/2010/main" val="24815871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64" y="4842933"/>
            <a:ext cx="9144000" cy="2038291"/>
          </a:xfrm>
          <a:prstGeom prst="rect">
            <a:avLst/>
          </a:prstGeom>
        </p:spPr>
      </p:pic>
      <p:sp>
        <p:nvSpPr>
          <p:cNvPr id="3" name="Content Placeholder 2"/>
          <p:cNvSpPr>
            <a:spLocks noGrp="1"/>
          </p:cNvSpPr>
          <p:nvPr>
            <p:ph idx="1"/>
          </p:nvPr>
        </p:nvSpPr>
        <p:spPr/>
        <p:txBody>
          <a:bodyPr>
            <a:normAutofit/>
          </a:bodyPr>
          <a:lstStyle/>
          <a:p>
            <a:r>
              <a:rPr lang="en-AU" dirty="0"/>
              <a:t>PERFORMANCE PHASE (U18+) </a:t>
            </a:r>
          </a:p>
          <a:p>
            <a:pPr>
              <a:buNone/>
            </a:pPr>
            <a:r>
              <a:rPr lang="en-AU" dirty="0"/>
              <a:t> </a:t>
            </a:r>
          </a:p>
          <a:p>
            <a:r>
              <a:rPr lang="en-AU" sz="1600" dirty="0"/>
              <a:t>At this age players and their parents will be making decisions about the player’s future direction and whether to continue to challenge to be a professional player or to focus on education.</a:t>
            </a:r>
          </a:p>
          <a:p>
            <a:r>
              <a:rPr lang="en-AU" sz="1600" dirty="0"/>
              <a:t> During this phase the players learn about the tactical side of the game and how to win. </a:t>
            </a:r>
          </a:p>
          <a:p>
            <a:r>
              <a:rPr lang="en-AU" sz="1600" dirty="0"/>
              <a:t>By this age the players will have learnt the basic technical elements of football and now the players need to develop physically and mental strength.  </a:t>
            </a:r>
          </a:p>
          <a:p>
            <a:r>
              <a:rPr lang="en-AU" sz="1600" dirty="0"/>
              <a:t>Training sessions should include high intensity activity so that players learn how to play under pressure.  </a:t>
            </a:r>
          </a:p>
          <a:p>
            <a:r>
              <a:rPr lang="en-AU" sz="1600" dirty="0"/>
              <a:t>It is important during this phase that players develop a winning mentality and learn to remain positive and confident even if they make a mistake.    </a:t>
            </a:r>
          </a:p>
          <a:p>
            <a:endParaRPr lang="en-AU" dirty="0"/>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48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66780" y="401023"/>
            <a:ext cx="3010440" cy="523220"/>
          </a:xfrm>
          <a:prstGeom prst="rect">
            <a:avLst/>
          </a:prstGeom>
        </p:spPr>
        <p:txBody>
          <a:bodyPr wrap="none">
            <a:spAutoFit/>
          </a:bodyPr>
          <a:lstStyle/>
          <a:p>
            <a:r>
              <a:rPr lang="en-AU" sz="2800" dirty="0">
                <a:solidFill>
                  <a:schemeClr val="bg1"/>
                </a:solidFill>
              </a:rPr>
              <a:t>Performance phase</a:t>
            </a:r>
          </a:p>
        </p:txBody>
      </p:sp>
      <p:pic>
        <p:nvPicPr>
          <p:cNvPr id="6" name="Picture 5" descr="A close up of a sign&#10;&#10;Description automatically generated">
            <a:extLst>
              <a:ext uri="{FF2B5EF4-FFF2-40B4-BE49-F238E27FC236}">
                <a16:creationId xmlns:a16="http://schemas.microsoft.com/office/drawing/2014/main" id="{8D48D73D-BB64-4218-BF1A-116EB3EEEE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8" name="Picture 9">
            <a:extLst>
              <a:ext uri="{FF2B5EF4-FFF2-40B4-BE49-F238E27FC236}">
                <a16:creationId xmlns:a16="http://schemas.microsoft.com/office/drawing/2014/main" id="{2599C720-BD81-4FF4-A829-1B27F6FE0C0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032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 y="4842933"/>
            <a:ext cx="9144000" cy="2038291"/>
          </a:xfrm>
          <a:prstGeom prst="rect">
            <a:avLst/>
          </a:prstGeom>
        </p:spPr>
      </p:pic>
      <p:sp>
        <p:nvSpPr>
          <p:cNvPr id="3" name="Content Placeholder 2"/>
          <p:cNvSpPr>
            <a:spLocks noGrp="1"/>
          </p:cNvSpPr>
          <p:nvPr>
            <p:ph idx="1"/>
          </p:nvPr>
        </p:nvSpPr>
        <p:spPr>
          <a:xfrm>
            <a:off x="628286" y="1628800"/>
            <a:ext cx="7886700" cy="4051647"/>
          </a:xfrm>
        </p:spPr>
        <p:txBody>
          <a:bodyPr>
            <a:normAutofit fontScale="92500" lnSpcReduction="20000"/>
          </a:bodyPr>
          <a:lstStyle/>
          <a:p>
            <a:r>
              <a:rPr lang="en-AU" dirty="0"/>
              <a:t>PERFORMANCE PHASE (U18+) </a:t>
            </a:r>
          </a:p>
          <a:p>
            <a:pPr>
              <a:buNone/>
            </a:pPr>
            <a:r>
              <a:rPr lang="en-AU" dirty="0"/>
              <a:t> </a:t>
            </a:r>
          </a:p>
          <a:p>
            <a:r>
              <a:rPr lang="en-AU" sz="1600" dirty="0"/>
              <a:t>CHARACTERISTICS: </a:t>
            </a:r>
            <a:endParaRPr lang="en-AU" dirty="0"/>
          </a:p>
          <a:p>
            <a:r>
              <a:rPr lang="en-AU" sz="1600" dirty="0"/>
              <a:t>Introduce more tactics, formations and game planning. </a:t>
            </a:r>
          </a:p>
          <a:p>
            <a:r>
              <a:rPr lang="en-AU" sz="1600" dirty="0"/>
              <a:t>Develop a players physical condition such as strength, endurance and speed; not forgetting flexibility. </a:t>
            </a:r>
          </a:p>
          <a:p>
            <a:r>
              <a:rPr lang="en-AU" sz="1600" dirty="0"/>
              <a:t>Training sessions must include decision making so that a player gains knowledge and experience that will develop the player in a competitive game environment.  </a:t>
            </a:r>
          </a:p>
          <a:p>
            <a:endParaRPr lang="en-AU" sz="1600" dirty="0"/>
          </a:p>
          <a:p>
            <a:r>
              <a:rPr lang="en-AU" sz="1600" dirty="0"/>
              <a:t>COACHING PHILOSOPHY  </a:t>
            </a:r>
          </a:p>
          <a:p>
            <a:r>
              <a:rPr lang="en-AU" sz="1600" dirty="0"/>
              <a:t>During this phase the training sessions are similar to a professional senior level including high intensity training and tactical preparation for the game.  </a:t>
            </a:r>
          </a:p>
          <a:p>
            <a:r>
              <a:rPr lang="en-AU" sz="1600" dirty="0"/>
              <a:t>Establish clear objectives and a session plan before the training starts and brief the players and give clear instructions. </a:t>
            </a:r>
          </a:p>
          <a:p>
            <a:r>
              <a:rPr lang="en-AU" sz="1600" dirty="0"/>
              <a:t>Provide good warming up to prevent injury. </a:t>
            </a:r>
          </a:p>
          <a:p>
            <a:r>
              <a:rPr lang="en-AU" sz="1600" dirty="0"/>
              <a:t>Complete the sessions with a good warm down and include a session debrief as the end. </a:t>
            </a:r>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48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66780" y="401023"/>
            <a:ext cx="3010440" cy="523220"/>
          </a:xfrm>
          <a:prstGeom prst="rect">
            <a:avLst/>
          </a:prstGeom>
        </p:spPr>
        <p:txBody>
          <a:bodyPr wrap="none">
            <a:spAutoFit/>
          </a:bodyPr>
          <a:lstStyle/>
          <a:p>
            <a:r>
              <a:rPr lang="en-AU" sz="2800" dirty="0">
                <a:solidFill>
                  <a:schemeClr val="bg1"/>
                </a:solidFill>
              </a:rPr>
              <a:t>Performance phase</a:t>
            </a:r>
          </a:p>
        </p:txBody>
      </p:sp>
      <p:pic>
        <p:nvPicPr>
          <p:cNvPr id="8" name="Picture 7" descr="A close up of a sign&#10;&#10;Description automatically generated">
            <a:extLst>
              <a:ext uri="{FF2B5EF4-FFF2-40B4-BE49-F238E27FC236}">
                <a16:creationId xmlns:a16="http://schemas.microsoft.com/office/drawing/2014/main" id="{8A497C80-54BE-4540-9CC9-73C3CD329C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496C9BB4-EEAC-4122-B0B2-95E2565B4E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205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5"/>
          <a:stretch>
            <a:fillRect/>
          </a:stretch>
        </p:blipFill>
        <p:spPr>
          <a:xfrm>
            <a:off x="-364" y="4842933"/>
            <a:ext cx="9144000" cy="2038291"/>
          </a:xfrm>
          <a:prstGeom prst="rect">
            <a:avLst/>
          </a:prstGeom>
        </p:spPr>
      </p:pic>
      <p:sp>
        <p:nvSpPr>
          <p:cNvPr id="8" name="Content Placeholder 2"/>
          <p:cNvSpPr txBox="1">
            <a:spLocks/>
          </p:cNvSpPr>
          <p:nvPr/>
        </p:nvSpPr>
        <p:spPr>
          <a:xfrm>
            <a:off x="790199" y="3749452"/>
            <a:ext cx="7467600" cy="13768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None/>
            </a:pPr>
            <a:r>
              <a:rPr lang="en-AU" sz="3200" b="1" dirty="0">
                <a:solidFill>
                  <a:srgbClr val="002060"/>
                </a:solidFill>
              </a:rPr>
              <a:t>Playing Formation and Structure</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9912" y="1600383"/>
            <a:ext cx="1309309" cy="1958685"/>
          </a:xfrm>
          <a:prstGeom prst="rect">
            <a:avLst/>
          </a:prstGeom>
        </p:spPr>
      </p:pic>
      <p:pic>
        <p:nvPicPr>
          <p:cNvPr id="10" name="Picture 9" descr="A close up of a sign&#10;&#10;Description automatically generated">
            <a:extLst>
              <a:ext uri="{FF2B5EF4-FFF2-40B4-BE49-F238E27FC236}">
                <a16:creationId xmlns:a16="http://schemas.microsoft.com/office/drawing/2014/main" id="{38101430-6A46-4A41-818B-51F2C7012A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spTree>
    <p:extLst>
      <p:ext uri="{BB962C8B-B14F-4D97-AF65-F5344CB8AC3E}">
        <p14:creationId xmlns:p14="http://schemas.microsoft.com/office/powerpoint/2010/main" val="38326323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p:cNvSpPr>
            <a:spLocks/>
          </p:cNvSpPr>
          <p:nvPr/>
        </p:nvSpPr>
        <p:spPr bwMode="auto">
          <a:xfrm>
            <a:off x="1319213" y="116632"/>
            <a:ext cx="72644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642938">
              <a:spcBef>
                <a:spcPct val="20000"/>
              </a:spcBef>
              <a:buChar char="•"/>
              <a:defRPr sz="1200">
                <a:solidFill>
                  <a:srgbClr val="000080"/>
                </a:solidFill>
                <a:latin typeface="Arial" panose="020B0604020202020204" pitchFamily="34" charset="0"/>
              </a:defRPr>
            </a:lvl1pPr>
            <a:lvl2pPr marL="742950" indent="-285750" defTabSz="642938">
              <a:spcBef>
                <a:spcPct val="20000"/>
              </a:spcBef>
              <a:buFont typeface="Times" panose="02020603050405020304" pitchFamily="18" charset="0"/>
              <a:buChar char="•"/>
              <a:defRPr sz="1200">
                <a:solidFill>
                  <a:srgbClr val="000080"/>
                </a:solidFill>
                <a:latin typeface="Arial" panose="020B0604020202020204" pitchFamily="34" charset="0"/>
              </a:defRPr>
            </a:lvl2pPr>
            <a:lvl3pPr marL="1143000" indent="-228600" defTabSz="642938">
              <a:spcBef>
                <a:spcPct val="20000"/>
              </a:spcBef>
              <a:buChar char="•"/>
              <a:defRPr sz="1200">
                <a:solidFill>
                  <a:srgbClr val="000080"/>
                </a:solidFill>
                <a:latin typeface="Arial" panose="020B0604020202020204" pitchFamily="34" charset="0"/>
              </a:defRPr>
            </a:lvl3pPr>
            <a:lvl4pPr marL="1600200" indent="-228600" defTabSz="642938">
              <a:spcBef>
                <a:spcPct val="20000"/>
              </a:spcBef>
              <a:buChar char="–"/>
              <a:defRPr sz="1200">
                <a:solidFill>
                  <a:srgbClr val="000080"/>
                </a:solidFill>
                <a:latin typeface="Arial" panose="020B0604020202020204" pitchFamily="34" charset="0"/>
              </a:defRPr>
            </a:lvl4pPr>
            <a:lvl5pPr marL="2057400" indent="-228600" defTabSz="642938">
              <a:spcBef>
                <a:spcPct val="20000"/>
              </a:spcBef>
              <a:buChar char="»"/>
              <a:defRPr sz="1200">
                <a:solidFill>
                  <a:srgbClr val="000080"/>
                </a:solidFill>
                <a:latin typeface="Arial" panose="020B0604020202020204" pitchFamily="34" charset="0"/>
              </a:defRPr>
            </a:lvl5pPr>
            <a:lvl6pPr marL="25146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6pPr>
            <a:lvl7pPr marL="29718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7pPr>
            <a:lvl8pPr marL="34290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8pPr>
            <a:lvl9pPr marL="38862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9pPr>
          </a:lstStyle>
          <a:p>
            <a:pPr algn="ctr">
              <a:lnSpc>
                <a:spcPct val="140000"/>
              </a:lnSpc>
              <a:spcBef>
                <a:spcPct val="0"/>
              </a:spcBef>
              <a:buFontTx/>
              <a:buNone/>
            </a:pPr>
            <a:r>
              <a:rPr lang="en-US" altLang="en-US" sz="3600" dirty="0">
                <a:solidFill>
                  <a:schemeClr val="bg1"/>
                </a:solidFill>
                <a:latin typeface="Calibri" panose="020F0502020204030204" pitchFamily="34" charset="0"/>
              </a:rPr>
              <a:t> 1.4.3.3 Numbering System</a:t>
            </a:r>
          </a:p>
        </p:txBody>
      </p:sp>
      <p:pic>
        <p:nvPicPr>
          <p:cNvPr id="67588" name="Content Placeholder 5" descr="numbers.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827584" y="1231898"/>
            <a:ext cx="7756029" cy="5626102"/>
          </a:xfrm>
        </p:spPr>
      </p:pic>
      <p:pic>
        <p:nvPicPr>
          <p:cNvPr id="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7" name="Picture 6" descr="A close up of a sign&#10;&#10;Description automatically generated">
            <a:extLst>
              <a:ext uri="{FF2B5EF4-FFF2-40B4-BE49-F238E27FC236}">
                <a16:creationId xmlns:a16="http://schemas.microsoft.com/office/drawing/2014/main" id="{8A7C9DE9-C837-45D0-8029-8C30891DF1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8" name="Picture 9">
            <a:extLst>
              <a:ext uri="{FF2B5EF4-FFF2-40B4-BE49-F238E27FC236}">
                <a16:creationId xmlns:a16="http://schemas.microsoft.com/office/drawing/2014/main" id="{918EB59D-F36E-4BA3-A380-51124376F50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677074"/>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p:cNvSpPr>
          <p:nvPr/>
        </p:nvSpPr>
        <p:spPr bwMode="auto">
          <a:xfrm>
            <a:off x="863600" y="285750"/>
            <a:ext cx="72644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642938">
              <a:spcBef>
                <a:spcPct val="20000"/>
              </a:spcBef>
              <a:buChar char="•"/>
              <a:defRPr sz="1200">
                <a:solidFill>
                  <a:srgbClr val="000080"/>
                </a:solidFill>
                <a:latin typeface="Arial" panose="020B0604020202020204" pitchFamily="34" charset="0"/>
              </a:defRPr>
            </a:lvl1pPr>
            <a:lvl2pPr marL="742950" indent="-285750" defTabSz="642938">
              <a:spcBef>
                <a:spcPct val="20000"/>
              </a:spcBef>
              <a:buFont typeface="Times" panose="02020603050405020304" pitchFamily="18" charset="0"/>
              <a:buChar char="•"/>
              <a:defRPr sz="1200">
                <a:solidFill>
                  <a:srgbClr val="000080"/>
                </a:solidFill>
                <a:latin typeface="Arial" panose="020B0604020202020204" pitchFamily="34" charset="0"/>
              </a:defRPr>
            </a:lvl2pPr>
            <a:lvl3pPr marL="1143000" indent="-228600" defTabSz="642938">
              <a:spcBef>
                <a:spcPct val="20000"/>
              </a:spcBef>
              <a:buChar char="•"/>
              <a:defRPr sz="1200">
                <a:solidFill>
                  <a:srgbClr val="000080"/>
                </a:solidFill>
                <a:latin typeface="Arial" panose="020B0604020202020204" pitchFamily="34" charset="0"/>
              </a:defRPr>
            </a:lvl3pPr>
            <a:lvl4pPr marL="1600200" indent="-228600" defTabSz="642938">
              <a:spcBef>
                <a:spcPct val="20000"/>
              </a:spcBef>
              <a:buChar char="–"/>
              <a:defRPr sz="1200">
                <a:solidFill>
                  <a:srgbClr val="000080"/>
                </a:solidFill>
                <a:latin typeface="Arial" panose="020B0604020202020204" pitchFamily="34" charset="0"/>
              </a:defRPr>
            </a:lvl4pPr>
            <a:lvl5pPr marL="2057400" indent="-228600" defTabSz="642938">
              <a:spcBef>
                <a:spcPct val="20000"/>
              </a:spcBef>
              <a:buChar char="»"/>
              <a:defRPr sz="1200">
                <a:solidFill>
                  <a:srgbClr val="000080"/>
                </a:solidFill>
                <a:latin typeface="Arial" panose="020B0604020202020204" pitchFamily="34" charset="0"/>
              </a:defRPr>
            </a:lvl5pPr>
            <a:lvl6pPr marL="25146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6pPr>
            <a:lvl7pPr marL="29718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7pPr>
            <a:lvl8pPr marL="34290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8pPr>
            <a:lvl9pPr marL="3886200" indent="-228600" defTabSz="642938" eaLnBrk="0" fontAlgn="base" hangingPunct="0">
              <a:spcBef>
                <a:spcPct val="20000"/>
              </a:spcBef>
              <a:spcAft>
                <a:spcPct val="0"/>
              </a:spcAft>
              <a:buChar char="»"/>
              <a:defRPr sz="1200">
                <a:solidFill>
                  <a:srgbClr val="000080"/>
                </a:solidFill>
                <a:latin typeface="Arial" panose="020B0604020202020204" pitchFamily="34" charset="0"/>
              </a:defRPr>
            </a:lvl9pPr>
          </a:lstStyle>
          <a:p>
            <a:pPr algn="ctr">
              <a:lnSpc>
                <a:spcPct val="140000"/>
              </a:lnSpc>
              <a:spcBef>
                <a:spcPct val="0"/>
              </a:spcBef>
              <a:buFontTx/>
              <a:buNone/>
            </a:pPr>
            <a:r>
              <a:rPr lang="en-US" altLang="en-US" sz="3600">
                <a:solidFill>
                  <a:schemeClr val="bg1"/>
                </a:solidFill>
                <a:latin typeface="Calibri" panose="020F0502020204030204" pitchFamily="34" charset="0"/>
              </a:rPr>
              <a:t> 1.4.3.3 Numbering System</a:t>
            </a:r>
          </a:p>
        </p:txBody>
      </p:sp>
      <p:pic>
        <p:nvPicPr>
          <p:cNvPr id="69636" name="Picture 5" descr="C:\Users\User\Desktop\Capture.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839627" y="1181726"/>
            <a:ext cx="7862118" cy="5584825"/>
          </a:xfrm>
          <a:noFill/>
        </p:spPr>
      </p:pic>
      <p:pic>
        <p:nvPicPr>
          <p:cNvPr id="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7" name="Picture 6" descr="A close up of a sign&#10;&#10;Description automatically generated">
            <a:extLst>
              <a:ext uri="{FF2B5EF4-FFF2-40B4-BE49-F238E27FC236}">
                <a16:creationId xmlns:a16="http://schemas.microsoft.com/office/drawing/2014/main" id="{ACCD885F-484D-4956-9A75-E60ABED712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8" name="Picture 9">
            <a:extLst>
              <a:ext uri="{FF2B5EF4-FFF2-40B4-BE49-F238E27FC236}">
                <a16:creationId xmlns:a16="http://schemas.microsoft.com/office/drawing/2014/main" id="{8820C5D4-1AF0-4004-9F79-45E9395F27C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371832"/>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
            <a:ext cx="7772400" cy="571480"/>
          </a:xfrm>
        </p:spPr>
        <p:txBody>
          <a:bodyPr>
            <a:normAutofit/>
          </a:bodyPr>
          <a:lstStyle/>
          <a:p>
            <a:pPr algn="ctr"/>
            <a:r>
              <a:rPr lang="en-AU" sz="2400" b="1" dirty="0">
                <a:solidFill>
                  <a:schemeClr val="accent1"/>
                </a:solidFill>
              </a:rPr>
              <a:t>Coaching attackers in a 4-3-3</a:t>
            </a:r>
            <a:endParaRPr lang="en-AU" sz="24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214282" y="571480"/>
            <a:ext cx="8643998" cy="6143668"/>
          </a:xfrm>
          <a:solidFill>
            <a:schemeClr val="bg1">
              <a:lumMod val="95000"/>
            </a:schemeClr>
          </a:solidFill>
          <a:ln>
            <a:solidFill>
              <a:schemeClr val="tx1"/>
            </a:solidFill>
          </a:ln>
        </p:spPr>
        <p:txBody>
          <a:bodyPr>
            <a:normAutofit lnSpcReduction="10000"/>
          </a:bodyPr>
          <a:lstStyle/>
          <a:p>
            <a:pPr algn="l"/>
            <a:r>
              <a:rPr lang="en-AU" sz="1400" b="1" dirty="0">
                <a:solidFill>
                  <a:schemeClr val="tx1"/>
                </a:solidFill>
              </a:rPr>
              <a:t>Structure</a:t>
            </a:r>
          </a:p>
          <a:p>
            <a:pPr algn="l"/>
            <a:r>
              <a:rPr lang="en-AU" sz="1400" b="0" dirty="0">
                <a:solidFill>
                  <a:schemeClr val="tx1"/>
                </a:solidFill>
              </a:rPr>
              <a:t>The Forward unit in the 4-3-3 is made up of a Left Forward/Winger, Right Forward/Winger and a Centre Forward. The roles and requirements of your front 3 are dependent on the player profiles within your team. </a:t>
            </a: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000" b="0" dirty="0">
              <a:latin typeface="Calibri" pitchFamily="34" charset="0"/>
              <a:cs typeface="Calibri" pitchFamily="34" charset="0"/>
            </a:endParaRPr>
          </a:p>
          <a:p>
            <a:pPr algn="l"/>
            <a:endParaRPr lang="en-AU" sz="1200" b="0" dirty="0">
              <a:latin typeface="Calibri" pitchFamily="34" charset="0"/>
              <a:cs typeface="Calibri" pitchFamily="34" charset="0"/>
            </a:endParaRPr>
          </a:p>
          <a:p>
            <a:pPr algn="l"/>
            <a:r>
              <a:rPr lang="en-AU" sz="1300" b="0" dirty="0">
                <a:solidFill>
                  <a:schemeClr val="tx1"/>
                </a:solidFill>
              </a:rPr>
              <a:t>Your attacking unit may be given freedom to rotate and interchange positions with Forwards dropping deep to confuse markers or moving from central positions to wide positions, and vice versa, to create and exploit space. This concept of rotation is to create and exploit space. </a:t>
            </a:r>
          </a:p>
          <a:p>
            <a:pPr algn="l"/>
            <a:r>
              <a:rPr lang="en-AU" sz="1300" b="0" dirty="0">
                <a:solidFill>
                  <a:schemeClr val="tx1"/>
                </a:solidFill>
              </a:rPr>
              <a:t>Alternatively, your team may possess 2 x wide players capable of delivering the ball to create goal scoring chances, and a prolific </a:t>
            </a:r>
            <a:r>
              <a:rPr lang="en-AU" sz="1300" b="0" dirty="0" err="1">
                <a:solidFill>
                  <a:schemeClr val="tx1"/>
                </a:solidFill>
              </a:rPr>
              <a:t>goalscorer</a:t>
            </a:r>
            <a:r>
              <a:rPr lang="en-AU" sz="1300" b="0" dirty="0">
                <a:solidFill>
                  <a:schemeClr val="tx1"/>
                </a:solidFill>
              </a:rPr>
              <a:t> who can occupy opposition Central Defenders and bring team mates into play. Therefore, the Forward players would have clear roles and areas of the pitch to operate in to play to their strengths. </a:t>
            </a:r>
            <a:endParaRPr lang="en-AU" sz="1000" b="0" dirty="0">
              <a:latin typeface="Calibri" pitchFamily="34" charset="0"/>
              <a:cs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1979712" y="1412776"/>
            <a:ext cx="5088058" cy="3580485"/>
          </a:xfrm>
          <a:prstGeom prst="rect">
            <a:avLst/>
          </a:prstGeom>
          <a:noFill/>
          <a:ln w="9525">
            <a:solidFill>
              <a:schemeClr val="tx1"/>
            </a:solid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519" y="-100728"/>
            <a:ext cx="7772400" cy="571480"/>
          </a:xfrm>
        </p:spPr>
        <p:txBody>
          <a:bodyPr>
            <a:normAutofit/>
          </a:bodyPr>
          <a:lstStyle/>
          <a:p>
            <a:pPr algn="ctr"/>
            <a:r>
              <a:rPr lang="en-AU" sz="2400" b="1" dirty="0">
                <a:solidFill>
                  <a:schemeClr val="accent1"/>
                </a:solidFill>
              </a:rPr>
              <a:t>Coaching attackers in a 4-3-3</a:t>
            </a:r>
            <a:endParaRPr lang="en-AU" sz="24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214282" y="500042"/>
            <a:ext cx="8786874" cy="6357958"/>
          </a:xfrm>
          <a:solidFill>
            <a:schemeClr val="bg1">
              <a:lumMod val="95000"/>
            </a:schemeClr>
          </a:solidFill>
          <a:ln>
            <a:solidFill>
              <a:schemeClr val="tx1"/>
            </a:solidFill>
          </a:ln>
        </p:spPr>
        <p:txBody>
          <a:bodyPr>
            <a:normAutofit fontScale="32500" lnSpcReduction="20000"/>
          </a:bodyPr>
          <a:lstStyle/>
          <a:p>
            <a:pPr algn="l"/>
            <a:r>
              <a:rPr lang="en-AU" sz="4800" b="1" dirty="0">
                <a:solidFill>
                  <a:schemeClr val="tx1"/>
                </a:solidFill>
              </a:rPr>
              <a:t>In Possession</a:t>
            </a:r>
          </a:p>
          <a:p>
            <a:pPr algn="l"/>
            <a:endParaRPr lang="en-AU" sz="2000" b="1" dirty="0">
              <a:solidFill>
                <a:schemeClr val="tx1"/>
              </a:solidFill>
            </a:endParaRPr>
          </a:p>
          <a:p>
            <a:pPr algn="l"/>
            <a:r>
              <a:rPr lang="en-AU" sz="4400" b="0" dirty="0">
                <a:solidFill>
                  <a:schemeClr val="tx1"/>
                </a:solidFill>
              </a:rPr>
              <a:t>Rotation of Forward players</a:t>
            </a:r>
          </a:p>
          <a:p>
            <a:pPr algn="l"/>
            <a:r>
              <a:rPr lang="en-AU" sz="4400" b="0" dirty="0">
                <a:solidFill>
                  <a:schemeClr val="tx1"/>
                </a:solidFill>
              </a:rPr>
              <a:t>Tactical flexibility and rotation of Forward players can be a key concept in the 4-3-3 formation, to utilise space in the final third. </a:t>
            </a:r>
          </a:p>
          <a:p>
            <a:pPr algn="l"/>
            <a:r>
              <a:rPr lang="en-AU" sz="4400" b="0" dirty="0">
                <a:solidFill>
                  <a:schemeClr val="tx1"/>
                </a:solidFill>
              </a:rPr>
              <a:t>Scenario One:</a:t>
            </a:r>
          </a:p>
          <a:p>
            <a:pPr algn="l"/>
            <a:r>
              <a:rPr lang="en-AU" sz="3400" b="1" dirty="0">
                <a:solidFill>
                  <a:schemeClr val="tx1"/>
                </a:solidFill>
              </a:rPr>
              <a:t> </a:t>
            </a:r>
          </a:p>
          <a:p>
            <a:pPr algn="l"/>
            <a:endParaRPr lang="en-AU" sz="3400" b="1" dirty="0">
              <a:solidFill>
                <a:schemeClr val="tx1"/>
              </a:solidFill>
            </a:endParaRPr>
          </a:p>
          <a:p>
            <a:pPr algn="l"/>
            <a:endParaRPr lang="en-AU" sz="3400" b="1" dirty="0">
              <a:solidFill>
                <a:schemeClr val="tx1"/>
              </a:solidFill>
            </a:endParaRPr>
          </a:p>
          <a:p>
            <a:pPr algn="l"/>
            <a:endParaRPr lang="en-AU" sz="3400" b="1" dirty="0">
              <a:solidFill>
                <a:schemeClr val="tx1"/>
              </a:solidFill>
            </a:endParaRPr>
          </a:p>
          <a:p>
            <a:pPr algn="l"/>
            <a:endParaRPr lang="en-AU" sz="3400" b="1" dirty="0">
              <a:solidFill>
                <a:schemeClr val="tx1"/>
              </a:solidFill>
            </a:endParaRPr>
          </a:p>
          <a:p>
            <a:pPr algn="l"/>
            <a:endParaRPr lang="en-AU" sz="3400" b="1" dirty="0">
              <a:solidFill>
                <a:schemeClr val="tx1"/>
              </a:solidFill>
            </a:endParaRPr>
          </a:p>
          <a:p>
            <a:pPr algn="l"/>
            <a:endParaRPr lang="en-AU" sz="3400" b="1" dirty="0">
              <a:solidFill>
                <a:schemeClr val="tx1"/>
              </a:solidFill>
            </a:endParaRPr>
          </a:p>
          <a:p>
            <a:pPr algn="l"/>
            <a:endParaRPr lang="en-AU" sz="3400" b="1" dirty="0">
              <a:solidFill>
                <a:schemeClr val="tx1"/>
              </a:solidFill>
            </a:endParaRPr>
          </a:p>
          <a:p>
            <a:pPr algn="l"/>
            <a:endParaRPr lang="en-AU" sz="3400" b="1" dirty="0">
              <a:solidFill>
                <a:schemeClr val="tx1"/>
              </a:solidFill>
            </a:endParaRPr>
          </a:p>
          <a:p>
            <a:pPr algn="l"/>
            <a:endParaRPr lang="en-AU" sz="3400" b="1" dirty="0">
              <a:solidFill>
                <a:schemeClr val="tx1"/>
              </a:solidFill>
            </a:endParaRPr>
          </a:p>
          <a:p>
            <a:pPr algn="l"/>
            <a:endParaRPr lang="en-AU" sz="3400" b="1" dirty="0">
              <a:solidFill>
                <a:schemeClr val="tx1"/>
              </a:solidFill>
            </a:endParaRPr>
          </a:p>
          <a:p>
            <a:pPr algn="l"/>
            <a:endParaRPr lang="en-AU" sz="3400" b="1" dirty="0">
              <a:solidFill>
                <a:schemeClr val="tx1"/>
              </a:solidFill>
            </a:endParaRPr>
          </a:p>
          <a:p>
            <a:pPr algn="l"/>
            <a:endParaRPr lang="en-AU" sz="3400" b="1" dirty="0">
              <a:solidFill>
                <a:schemeClr val="tx1"/>
              </a:solidFill>
            </a:endParaRPr>
          </a:p>
          <a:p>
            <a:pPr algn="l"/>
            <a:endParaRPr lang="en-AU" sz="3400" b="1" dirty="0">
              <a:solidFill>
                <a:schemeClr val="tx1"/>
              </a:solidFill>
            </a:endParaRPr>
          </a:p>
          <a:p>
            <a:pPr algn="l"/>
            <a:endParaRPr lang="en-AU" sz="3400" b="1" dirty="0">
              <a:solidFill>
                <a:schemeClr val="tx1"/>
              </a:solidFill>
            </a:endParaRPr>
          </a:p>
          <a:p>
            <a:pPr algn="l"/>
            <a:endParaRPr lang="en-AU" sz="3400" b="1" dirty="0">
              <a:solidFill>
                <a:schemeClr val="tx1"/>
              </a:solidFill>
            </a:endParaRPr>
          </a:p>
          <a:p>
            <a:pPr algn="l"/>
            <a:endParaRPr lang="en-AU" sz="3400" b="1" dirty="0">
              <a:solidFill>
                <a:schemeClr val="tx1"/>
              </a:solidFill>
            </a:endParaRPr>
          </a:p>
          <a:p>
            <a:pPr algn="l"/>
            <a:r>
              <a:rPr lang="en-AU" sz="4400" b="0" dirty="0">
                <a:solidFill>
                  <a:schemeClr val="tx1"/>
                </a:solidFill>
              </a:rPr>
              <a:t>In the above scenario, the Pivot (Blue 6) is in possession as the Right Forward (Blue 7) moves infield to offer a passing option between the lines and unbalance the opposition defence. </a:t>
            </a:r>
          </a:p>
          <a:p>
            <a:pPr algn="l"/>
            <a:r>
              <a:rPr lang="en-AU" sz="4400" b="0" dirty="0">
                <a:solidFill>
                  <a:schemeClr val="tx1"/>
                </a:solidFill>
              </a:rPr>
              <a:t>This also allows the Centre Forward (Blue 9) to rotate positions with the Right Forward (Blue 7) and perform an angled run in behind the opposition defence to receive. </a:t>
            </a:r>
          </a:p>
          <a:p>
            <a:pPr algn="l"/>
            <a:r>
              <a:rPr lang="en-AU" sz="4400" b="0" dirty="0">
                <a:solidFill>
                  <a:schemeClr val="tx1"/>
                </a:solidFill>
              </a:rPr>
              <a:t>The movement of the Blue 7 will also create space on the right side of the pitch for the Right Back (Blue 2) to advance, as the opposition Left Back (Red 3) tucks inside. Movement from 11 will allow space for Full Back (Blue 5)</a:t>
            </a:r>
          </a:p>
          <a:p>
            <a:pPr algn="l"/>
            <a:endParaRPr lang="en-AU" sz="1100" b="1" dirty="0">
              <a:solidFill>
                <a:schemeClr val="tx1"/>
              </a:solidFill>
            </a:endParaRPr>
          </a:p>
          <a:p>
            <a:pPr algn="l"/>
            <a:endParaRPr lang="en-AU" sz="1100" b="1" dirty="0">
              <a:solidFill>
                <a:schemeClr val="tx1"/>
              </a:solidFill>
            </a:endParaRPr>
          </a:p>
          <a:p>
            <a:pPr algn="l"/>
            <a:endParaRPr lang="en-AU" sz="1100" dirty="0">
              <a:latin typeface="Calibri" pitchFamily="34" charset="0"/>
              <a:cs typeface="Calibri" pitchFamily="34" charset="0"/>
            </a:endParaRPr>
          </a:p>
        </p:txBody>
      </p:sp>
      <p:pic>
        <p:nvPicPr>
          <p:cNvPr id="2054" name="Picture 6"/>
          <p:cNvPicPr>
            <a:picLocks noChangeAspect="1" noChangeArrowheads="1"/>
          </p:cNvPicPr>
          <p:nvPr/>
        </p:nvPicPr>
        <p:blipFill>
          <a:blip r:embed="rId2"/>
          <a:srcRect/>
          <a:stretch>
            <a:fillRect/>
          </a:stretch>
        </p:blipFill>
        <p:spPr bwMode="auto">
          <a:xfrm>
            <a:off x="1667754" y="1772816"/>
            <a:ext cx="5879929" cy="3226110"/>
          </a:xfrm>
          <a:prstGeom prst="rect">
            <a:avLst/>
          </a:prstGeom>
          <a:noFill/>
          <a:ln w="9525">
            <a:solidFill>
              <a:schemeClr val="tx1"/>
            </a:solid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166"/>
            <a:ext cx="7772400" cy="571480"/>
          </a:xfrm>
        </p:spPr>
        <p:txBody>
          <a:bodyPr>
            <a:normAutofit/>
          </a:bodyPr>
          <a:lstStyle/>
          <a:p>
            <a:pPr algn="ctr"/>
            <a:r>
              <a:rPr lang="en-AU" sz="2400" b="1" dirty="0">
                <a:solidFill>
                  <a:schemeClr val="accent1"/>
                </a:solidFill>
              </a:rPr>
              <a:t>Coaching attackers in a 4-3-3</a:t>
            </a:r>
            <a:endParaRPr lang="en-AU" sz="24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142844" y="428604"/>
            <a:ext cx="8858312" cy="6429396"/>
          </a:xfrm>
          <a:solidFill>
            <a:schemeClr val="bg1">
              <a:lumMod val="95000"/>
            </a:schemeClr>
          </a:solidFill>
          <a:ln>
            <a:solidFill>
              <a:schemeClr val="tx1"/>
            </a:solidFill>
          </a:ln>
        </p:spPr>
        <p:txBody>
          <a:bodyPr>
            <a:normAutofit lnSpcReduction="10000"/>
          </a:bodyPr>
          <a:lstStyle/>
          <a:p>
            <a:pPr algn="l"/>
            <a:r>
              <a:rPr lang="en-AU" sz="1400" b="1" dirty="0">
                <a:solidFill>
                  <a:schemeClr val="tx1"/>
                </a:solidFill>
              </a:rPr>
              <a:t>Inverted Wingers</a:t>
            </a:r>
          </a:p>
          <a:p>
            <a:pPr algn="l"/>
            <a:endParaRPr lang="en-AU" sz="1200" b="1" dirty="0">
              <a:solidFill>
                <a:schemeClr val="tx1"/>
              </a:solidFill>
            </a:endParaRPr>
          </a:p>
          <a:p>
            <a:pPr algn="l"/>
            <a:r>
              <a:rPr lang="en-AU" sz="1400" b="0" dirty="0">
                <a:solidFill>
                  <a:schemeClr val="tx1"/>
                </a:solidFill>
              </a:rPr>
              <a:t>Many teams adopting the 4-3-3 formation utilise 'Inverted Wingers', with the Wide Forwards driving inside to support the attack in central areas whilst creating space for the advancing Full Backs to offer width. </a:t>
            </a:r>
          </a:p>
          <a:p>
            <a:pPr algn="l"/>
            <a:endParaRPr lang="en-AU" sz="1300" b="0" dirty="0">
              <a:solidFill>
                <a:schemeClr val="tx1"/>
              </a:solidFill>
              <a:latin typeface="Calibri" pitchFamily="34" charset="0"/>
              <a:cs typeface="Calibri" pitchFamily="34" charset="0"/>
            </a:endParaRPr>
          </a:p>
          <a:p>
            <a:pPr algn="l"/>
            <a:r>
              <a:rPr lang="en-AU" sz="1300" b="0" dirty="0">
                <a:solidFill>
                  <a:schemeClr val="tx1"/>
                </a:solidFill>
              </a:rPr>
              <a:t>Scenario Two:</a:t>
            </a:r>
          </a:p>
          <a:p>
            <a:pPr algn="l"/>
            <a:endParaRPr lang="en-AU" sz="1100" dirty="0">
              <a:solidFill>
                <a:schemeClr val="tx1"/>
              </a:solidFill>
              <a:latin typeface="Calibri" pitchFamily="34" charset="0"/>
              <a:cs typeface="Calibri" pitchFamily="34" charset="0"/>
            </a:endParaRPr>
          </a:p>
          <a:p>
            <a:pPr algn="l"/>
            <a:endParaRPr lang="en-AU" sz="1100" dirty="0">
              <a:solidFill>
                <a:schemeClr val="tx1"/>
              </a:solidFill>
              <a:latin typeface="Calibri" pitchFamily="34" charset="0"/>
              <a:cs typeface="Calibri" pitchFamily="34" charset="0"/>
            </a:endParaRPr>
          </a:p>
          <a:p>
            <a:pPr algn="l"/>
            <a:endParaRPr lang="en-AU" sz="1100" dirty="0">
              <a:solidFill>
                <a:schemeClr val="tx1"/>
              </a:solidFill>
              <a:latin typeface="Calibri" pitchFamily="34" charset="0"/>
              <a:cs typeface="Calibri" pitchFamily="34" charset="0"/>
            </a:endParaRPr>
          </a:p>
          <a:p>
            <a:pPr algn="l"/>
            <a:endParaRPr lang="en-AU" sz="1100" dirty="0">
              <a:solidFill>
                <a:schemeClr val="tx1"/>
              </a:solidFill>
              <a:latin typeface="Calibri" pitchFamily="34" charset="0"/>
              <a:cs typeface="Calibri" pitchFamily="34" charset="0"/>
            </a:endParaRPr>
          </a:p>
          <a:p>
            <a:pPr algn="l"/>
            <a:endParaRPr lang="en-AU" sz="1100" dirty="0">
              <a:solidFill>
                <a:schemeClr val="tx1"/>
              </a:solidFill>
              <a:latin typeface="Calibri" pitchFamily="34" charset="0"/>
              <a:cs typeface="Calibri" pitchFamily="34" charset="0"/>
            </a:endParaRPr>
          </a:p>
          <a:p>
            <a:pPr algn="l"/>
            <a:endParaRPr lang="en-AU" sz="1100" dirty="0">
              <a:solidFill>
                <a:schemeClr val="tx1"/>
              </a:solidFill>
              <a:latin typeface="Calibri" pitchFamily="34" charset="0"/>
              <a:cs typeface="Calibri" pitchFamily="34" charset="0"/>
            </a:endParaRPr>
          </a:p>
          <a:p>
            <a:pPr algn="l"/>
            <a:endParaRPr lang="en-AU" sz="1100" dirty="0">
              <a:solidFill>
                <a:schemeClr val="tx1"/>
              </a:solidFill>
              <a:latin typeface="Calibri" pitchFamily="34" charset="0"/>
              <a:cs typeface="Calibri" pitchFamily="34" charset="0"/>
            </a:endParaRPr>
          </a:p>
          <a:p>
            <a:pPr algn="l"/>
            <a:endParaRPr lang="en-AU" sz="1100" dirty="0">
              <a:solidFill>
                <a:schemeClr val="tx1"/>
              </a:solidFill>
              <a:latin typeface="Calibri" pitchFamily="34" charset="0"/>
              <a:cs typeface="Calibri" pitchFamily="34" charset="0"/>
            </a:endParaRPr>
          </a:p>
          <a:p>
            <a:pPr algn="l"/>
            <a:endParaRPr lang="en-AU" sz="1100" dirty="0">
              <a:solidFill>
                <a:schemeClr val="tx1"/>
              </a:solidFill>
              <a:latin typeface="Calibri" pitchFamily="34" charset="0"/>
              <a:cs typeface="Calibri" pitchFamily="34" charset="0"/>
            </a:endParaRPr>
          </a:p>
          <a:p>
            <a:pPr algn="l"/>
            <a:endParaRPr lang="en-AU" sz="1100" dirty="0">
              <a:solidFill>
                <a:schemeClr val="tx1"/>
              </a:solidFill>
              <a:latin typeface="Calibri" pitchFamily="34" charset="0"/>
              <a:cs typeface="Calibri" pitchFamily="34" charset="0"/>
            </a:endParaRPr>
          </a:p>
          <a:p>
            <a:pPr algn="l"/>
            <a:endParaRPr lang="en-AU" sz="1100" dirty="0">
              <a:solidFill>
                <a:schemeClr val="tx1"/>
              </a:solidFill>
              <a:latin typeface="Calibri" pitchFamily="34" charset="0"/>
              <a:cs typeface="Calibri" pitchFamily="34" charset="0"/>
            </a:endParaRPr>
          </a:p>
          <a:p>
            <a:pPr algn="l"/>
            <a:endParaRPr lang="en-AU" sz="1100" dirty="0">
              <a:solidFill>
                <a:schemeClr val="tx1"/>
              </a:solidFill>
              <a:latin typeface="Calibri" pitchFamily="34" charset="0"/>
              <a:cs typeface="Calibri" pitchFamily="34" charset="0"/>
            </a:endParaRPr>
          </a:p>
          <a:p>
            <a:pPr algn="l"/>
            <a:endParaRPr lang="en-AU" sz="1100" dirty="0">
              <a:solidFill>
                <a:schemeClr val="tx1"/>
              </a:solidFill>
              <a:latin typeface="Calibri" pitchFamily="34" charset="0"/>
              <a:cs typeface="Calibri" pitchFamily="34" charset="0"/>
            </a:endParaRPr>
          </a:p>
          <a:p>
            <a:pPr algn="l"/>
            <a:endParaRPr lang="en-AU" sz="1100" dirty="0">
              <a:solidFill>
                <a:schemeClr val="tx1"/>
              </a:solidFill>
              <a:latin typeface="Calibri" pitchFamily="34" charset="0"/>
              <a:cs typeface="Calibri" pitchFamily="34" charset="0"/>
            </a:endParaRPr>
          </a:p>
          <a:p>
            <a:pPr algn="l"/>
            <a:endParaRPr lang="en-AU" sz="1100" dirty="0">
              <a:solidFill>
                <a:schemeClr val="tx1"/>
              </a:solidFill>
              <a:latin typeface="Calibri" pitchFamily="34" charset="0"/>
              <a:cs typeface="Calibri" pitchFamily="34" charset="0"/>
            </a:endParaRPr>
          </a:p>
          <a:p>
            <a:pPr algn="l"/>
            <a:r>
              <a:rPr lang="en-AU" sz="1400" b="0" dirty="0">
                <a:solidFill>
                  <a:schemeClr val="tx1"/>
                </a:solidFill>
              </a:rPr>
              <a:t>The Left Forward (Blue 11) receives the ball and looks to drive inside, between the opposition Right Back (Red 2) and Centre Back (Red 4). This provides space for the overlapping Left Back (Blue 5) to create further problems for the opposition Full Back (Red 2). </a:t>
            </a:r>
          </a:p>
          <a:p>
            <a:pPr algn="l"/>
            <a:r>
              <a:rPr lang="en-AU" sz="1400" b="0" dirty="0">
                <a:solidFill>
                  <a:schemeClr val="tx1"/>
                </a:solidFill>
              </a:rPr>
              <a:t>By inverting, the Left Forward (Blue 11) has options to either shoot at goal, combine with the Centre Forward (Blue 9) or play to the overlapping Left Back (Blue 5) to cross from the wide area. Right Forward (Blue 7) also supports the attack by driving inside and attacking the far post creating space for Right Back (Blue 2 ) to push high.</a:t>
            </a:r>
          </a:p>
        </p:txBody>
      </p:sp>
      <p:pic>
        <p:nvPicPr>
          <p:cNvPr id="3077" name="Picture 5"/>
          <p:cNvPicPr>
            <a:picLocks noChangeAspect="1" noChangeArrowheads="1"/>
          </p:cNvPicPr>
          <p:nvPr/>
        </p:nvPicPr>
        <p:blipFill>
          <a:blip r:embed="rId2"/>
          <a:srcRect/>
          <a:stretch>
            <a:fillRect/>
          </a:stretch>
        </p:blipFill>
        <p:spPr bwMode="auto">
          <a:xfrm>
            <a:off x="1691680" y="1700808"/>
            <a:ext cx="5442967" cy="3243789"/>
          </a:xfrm>
          <a:prstGeom prst="rect">
            <a:avLst/>
          </a:prstGeom>
          <a:noFill/>
          <a:ln w="9525">
            <a:solidFill>
              <a:schemeClr val="tx1"/>
            </a:solid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3131840" y="462409"/>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4"/>
          <a:stretch>
            <a:fillRect/>
          </a:stretch>
        </p:blipFill>
        <p:spPr>
          <a:xfrm>
            <a:off x="-364" y="4842933"/>
            <a:ext cx="9144000" cy="2038291"/>
          </a:xfrm>
          <a:prstGeom prst="rect">
            <a:avLst/>
          </a:prstGeom>
        </p:spPr>
      </p:pic>
      <p:sp>
        <p:nvSpPr>
          <p:cNvPr id="9" name="Rectangle 5"/>
          <p:cNvSpPr>
            <a:spLocks noChangeArrowheads="1"/>
          </p:cNvSpPr>
          <p:nvPr/>
        </p:nvSpPr>
        <p:spPr bwMode="auto">
          <a:xfrm>
            <a:off x="1691680" y="4149080"/>
            <a:ext cx="5503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ts val="1075"/>
              </a:spcBef>
            </a:pPr>
            <a:r>
              <a:rPr lang="en-US" altLang="en-US" sz="3200" dirty="0">
                <a:latin typeface="Calibri Bold Italic" panose="020F07020304040A0204" pitchFamily="34" charset="0"/>
                <a:ea typeface="MS PGothic" panose="020B0600070205080204" pitchFamily="34" charset="-128"/>
                <a:sym typeface="Calibri Bold Italic" panose="020F07020304040A0204" pitchFamily="34" charset="0"/>
              </a:rPr>
              <a:t> Playing Style</a:t>
            </a:r>
          </a:p>
        </p:txBody>
      </p:sp>
      <p:pic>
        <p:nvPicPr>
          <p:cNvPr id="10" name="Picture 9" descr="A close up of a sign&#10;&#10;Description automatically generated">
            <a:extLst>
              <a:ext uri="{FF2B5EF4-FFF2-40B4-BE49-F238E27FC236}">
                <a16:creationId xmlns:a16="http://schemas.microsoft.com/office/drawing/2014/main" id="{44A461C7-9B9E-401E-B10D-0968175852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1" name="Picture 10" descr="A close up of a sign&#10;&#10;Description automatically generated">
            <a:extLst>
              <a:ext uri="{FF2B5EF4-FFF2-40B4-BE49-F238E27FC236}">
                <a16:creationId xmlns:a16="http://schemas.microsoft.com/office/drawing/2014/main" id="{4E7A0E75-AA10-4797-81BD-E28DCE6657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880" y="2204864"/>
            <a:ext cx="2244251" cy="1886540"/>
          </a:xfrm>
          <a:prstGeom prst="rect">
            <a:avLst/>
          </a:prstGeom>
        </p:spPr>
      </p:pic>
      <p:pic>
        <p:nvPicPr>
          <p:cNvPr id="12" name="Picture 9">
            <a:extLst>
              <a:ext uri="{FF2B5EF4-FFF2-40B4-BE49-F238E27FC236}">
                <a16:creationId xmlns:a16="http://schemas.microsoft.com/office/drawing/2014/main" id="{48F9CE7E-89B9-4EB8-BB5C-4B4D043070F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1212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519" y="-142876"/>
            <a:ext cx="7772400" cy="571480"/>
          </a:xfrm>
        </p:spPr>
        <p:txBody>
          <a:bodyPr>
            <a:normAutofit/>
          </a:bodyPr>
          <a:lstStyle/>
          <a:p>
            <a:pPr algn="ctr"/>
            <a:r>
              <a:rPr lang="en-AU" sz="2400" b="1" dirty="0">
                <a:solidFill>
                  <a:schemeClr val="accent1"/>
                </a:solidFill>
              </a:rPr>
              <a:t>Coaching attackers in a 4-3-3</a:t>
            </a:r>
            <a:endParaRPr lang="en-AU" sz="24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214282" y="428604"/>
            <a:ext cx="8786874" cy="6286544"/>
          </a:xfrm>
          <a:solidFill>
            <a:schemeClr val="bg1">
              <a:lumMod val="95000"/>
            </a:schemeClr>
          </a:solidFill>
          <a:ln>
            <a:solidFill>
              <a:schemeClr val="tx1"/>
            </a:solidFill>
          </a:ln>
        </p:spPr>
        <p:txBody>
          <a:bodyPr>
            <a:normAutofit/>
          </a:bodyPr>
          <a:lstStyle/>
          <a:p>
            <a:pPr algn="l"/>
            <a:r>
              <a:rPr lang="en-AU" sz="1500" b="1" dirty="0">
                <a:solidFill>
                  <a:schemeClr val="tx1"/>
                </a:solidFill>
              </a:rPr>
              <a:t>Creating attacks from wide areas</a:t>
            </a:r>
          </a:p>
          <a:p>
            <a:pPr algn="l"/>
            <a:endParaRPr lang="en-AU" sz="1500" b="1" dirty="0">
              <a:solidFill>
                <a:schemeClr val="tx1"/>
              </a:solidFill>
            </a:endParaRPr>
          </a:p>
          <a:p>
            <a:pPr algn="l"/>
            <a:r>
              <a:rPr lang="en-AU" sz="1500" b="1" dirty="0">
                <a:solidFill>
                  <a:schemeClr val="tx1"/>
                </a:solidFill>
              </a:rPr>
              <a:t>Scenario Three:</a:t>
            </a: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p>
          <a:p>
            <a:pPr algn="l"/>
            <a:endParaRPr lang="en-AU" sz="1000" b="1" dirty="0">
              <a:solidFill>
                <a:schemeClr val="tx1"/>
              </a:solidFill>
            </a:endParaRPr>
          </a:p>
          <a:p>
            <a:pPr algn="l"/>
            <a:endParaRPr lang="en-AU" sz="1000" b="1" dirty="0"/>
          </a:p>
          <a:p>
            <a:pPr algn="l"/>
            <a:endParaRPr lang="en-AU" sz="1000" b="1" dirty="0">
              <a:solidFill>
                <a:schemeClr val="tx1"/>
              </a:solidFill>
            </a:endParaRPr>
          </a:p>
          <a:p>
            <a:pPr algn="l"/>
            <a:endParaRPr lang="en-AU" sz="1000" b="1" dirty="0">
              <a:solidFill>
                <a:schemeClr val="tx1"/>
              </a:solidFill>
            </a:endParaRPr>
          </a:p>
          <a:p>
            <a:pPr algn="l"/>
            <a:r>
              <a:rPr lang="en-AU" sz="1400" b="0" dirty="0">
                <a:solidFill>
                  <a:schemeClr val="tx1"/>
                </a:solidFill>
              </a:rPr>
              <a:t>Wide Forwards (Blue 11 and Blue 7) may also look to offer width to the team in attack, with Blue 11 receiving the ball in a wide position and attacking the Right Back (Red 2) to deliver from the wide area, or deliver early if on to do so. </a:t>
            </a:r>
          </a:p>
          <a:p>
            <a:pPr algn="l"/>
            <a:endParaRPr lang="en-AU" sz="1400" b="0" dirty="0">
              <a:solidFill>
                <a:schemeClr val="tx1"/>
              </a:solidFill>
            </a:endParaRPr>
          </a:p>
          <a:p>
            <a:pPr algn="l"/>
            <a:r>
              <a:rPr lang="en-AU" sz="1400" b="0" dirty="0">
                <a:solidFill>
                  <a:schemeClr val="tx1"/>
                </a:solidFill>
              </a:rPr>
              <a:t>If the ball is with the Left Forward (Blue 11) in a wide position, the Right Forward on the opposite side should move inside to become the 2nd Centre Forward and support the attack. Blue 9 will stay centrally to occupy the Centre Backs (Red 4 &amp; 5) and attack the ball in the box.</a:t>
            </a:r>
          </a:p>
          <a:p>
            <a:pPr algn="l"/>
            <a:endParaRPr lang="en-AU" sz="1000" b="1" dirty="0">
              <a:solidFill>
                <a:schemeClr val="tx1"/>
              </a:solidFill>
            </a:endParaRPr>
          </a:p>
          <a:p>
            <a:pPr algn="l"/>
            <a:endParaRPr lang="en-AU" sz="1000" dirty="0">
              <a:latin typeface="Calibri" pitchFamily="34" charset="0"/>
              <a:cs typeface="Calibri" pitchFamily="34" charset="0"/>
            </a:endParaRPr>
          </a:p>
        </p:txBody>
      </p:sp>
      <p:pic>
        <p:nvPicPr>
          <p:cNvPr id="4099" name="Picture 3"/>
          <p:cNvPicPr>
            <a:picLocks noChangeAspect="1" noChangeArrowheads="1"/>
          </p:cNvPicPr>
          <p:nvPr/>
        </p:nvPicPr>
        <p:blipFill>
          <a:blip r:embed="rId2"/>
          <a:srcRect/>
          <a:stretch>
            <a:fillRect/>
          </a:stretch>
        </p:blipFill>
        <p:spPr bwMode="auto">
          <a:xfrm>
            <a:off x="1475656" y="1628800"/>
            <a:ext cx="5891712" cy="3079244"/>
          </a:xfrm>
          <a:prstGeom prst="rect">
            <a:avLst/>
          </a:prstGeom>
          <a:noFill/>
          <a:ln w="9525">
            <a:solidFill>
              <a:schemeClr val="tx1"/>
            </a:solid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456" y="-163539"/>
            <a:ext cx="7772400" cy="571480"/>
          </a:xfrm>
        </p:spPr>
        <p:txBody>
          <a:bodyPr>
            <a:normAutofit/>
          </a:bodyPr>
          <a:lstStyle/>
          <a:p>
            <a:pPr algn="ctr"/>
            <a:r>
              <a:rPr lang="en-AU" sz="2000" b="1" dirty="0">
                <a:solidFill>
                  <a:schemeClr val="accent1"/>
                </a:solidFill>
              </a:rPr>
              <a:t>Coaching attackers in a 4-3-3</a:t>
            </a:r>
            <a:endParaRPr lang="en-AU" sz="20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214282" y="428604"/>
            <a:ext cx="8786874" cy="6286544"/>
          </a:xfrm>
          <a:solidFill>
            <a:schemeClr val="bg1">
              <a:lumMod val="95000"/>
            </a:schemeClr>
          </a:solidFill>
          <a:ln>
            <a:solidFill>
              <a:schemeClr val="tx1"/>
            </a:solidFill>
          </a:ln>
        </p:spPr>
        <p:txBody>
          <a:bodyPr>
            <a:normAutofit/>
          </a:bodyPr>
          <a:lstStyle/>
          <a:p>
            <a:pPr algn="l"/>
            <a:r>
              <a:rPr lang="en-AU" sz="1500" b="1" dirty="0">
                <a:solidFill>
                  <a:schemeClr val="tx1"/>
                </a:solidFill>
              </a:rPr>
              <a:t>Creating attacks from wide areas</a:t>
            </a:r>
          </a:p>
          <a:p>
            <a:pPr algn="l"/>
            <a:endParaRPr lang="en-AU" sz="1500" b="1" dirty="0">
              <a:solidFill>
                <a:schemeClr val="tx1"/>
              </a:solidFill>
            </a:endParaRPr>
          </a:p>
          <a:p>
            <a:pPr algn="l"/>
            <a:r>
              <a:rPr lang="en-AU" sz="1500" b="1" dirty="0">
                <a:solidFill>
                  <a:schemeClr val="tx1"/>
                </a:solidFill>
              </a:rPr>
              <a:t>Scenario Three:</a:t>
            </a: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p>
          <a:p>
            <a:pPr algn="l"/>
            <a:endParaRPr lang="en-AU" sz="1000" b="1" dirty="0">
              <a:solidFill>
                <a:schemeClr val="tx1"/>
              </a:solidFill>
            </a:endParaRPr>
          </a:p>
          <a:p>
            <a:pPr algn="l"/>
            <a:endParaRPr lang="en-AU" sz="1000" b="1" dirty="0"/>
          </a:p>
          <a:p>
            <a:pPr algn="l"/>
            <a:endParaRPr lang="en-AU" sz="1000" b="1" dirty="0">
              <a:solidFill>
                <a:schemeClr val="tx1"/>
              </a:solidFill>
            </a:endParaRPr>
          </a:p>
          <a:p>
            <a:pPr algn="l"/>
            <a:r>
              <a:rPr lang="en-AU" sz="1400" b="0" dirty="0">
                <a:solidFill>
                  <a:schemeClr val="tx1"/>
                </a:solidFill>
              </a:rPr>
              <a:t>Wide Forwards (Blue 11 and Blue 7) may also look to offer width to the team in attack, with Blue 11 receiving the ball in a wide position and attacking the Right Back (Red 2) to deliver from the wide area, or deliver early if on to do so. </a:t>
            </a:r>
          </a:p>
          <a:p>
            <a:pPr algn="l"/>
            <a:endParaRPr lang="en-AU" sz="1400" b="0" dirty="0">
              <a:solidFill>
                <a:schemeClr val="tx1"/>
              </a:solidFill>
            </a:endParaRPr>
          </a:p>
          <a:p>
            <a:pPr algn="l"/>
            <a:r>
              <a:rPr lang="en-AU" sz="1400" b="0" dirty="0">
                <a:solidFill>
                  <a:schemeClr val="tx1"/>
                </a:solidFill>
              </a:rPr>
              <a:t>If the ball is with the Left Forward (Blue 11) in a wide position, the Right Forward on the opposite side should move inside to become the 2nd Centre Forward and support the attack. Blue 9 will stay centrally to occupy the Centre Backs (Red 4 &amp; 5) and attack the ball in the box.</a:t>
            </a:r>
          </a:p>
          <a:p>
            <a:pPr algn="l"/>
            <a:endParaRPr lang="en-AU" sz="1000" b="1" dirty="0">
              <a:solidFill>
                <a:schemeClr val="tx1"/>
              </a:solidFill>
            </a:endParaRPr>
          </a:p>
          <a:p>
            <a:pPr algn="l"/>
            <a:endParaRPr lang="en-AU" sz="1000" dirty="0">
              <a:latin typeface="Calibri" pitchFamily="34" charset="0"/>
              <a:cs typeface="Calibri" pitchFamily="34" charset="0"/>
            </a:endParaRPr>
          </a:p>
        </p:txBody>
      </p:sp>
      <p:pic>
        <p:nvPicPr>
          <p:cNvPr id="4099" name="Picture 3"/>
          <p:cNvPicPr>
            <a:picLocks noChangeAspect="1" noChangeArrowheads="1"/>
          </p:cNvPicPr>
          <p:nvPr/>
        </p:nvPicPr>
        <p:blipFill>
          <a:blip r:embed="rId2"/>
          <a:srcRect/>
          <a:stretch>
            <a:fillRect/>
          </a:stretch>
        </p:blipFill>
        <p:spPr bwMode="auto">
          <a:xfrm>
            <a:off x="1619672" y="1556792"/>
            <a:ext cx="6090470" cy="3183122"/>
          </a:xfrm>
          <a:prstGeom prst="rect">
            <a:avLst/>
          </a:prstGeom>
          <a:noFill/>
          <a:ln w="9525">
            <a:solidFill>
              <a:schemeClr val="tx1"/>
            </a:solid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42876"/>
            <a:ext cx="7772400" cy="571480"/>
          </a:xfrm>
        </p:spPr>
        <p:txBody>
          <a:bodyPr>
            <a:normAutofit/>
          </a:bodyPr>
          <a:lstStyle/>
          <a:p>
            <a:pPr algn="ctr"/>
            <a:r>
              <a:rPr lang="en-AU" sz="1800" b="1" dirty="0">
                <a:solidFill>
                  <a:schemeClr val="accent1"/>
                </a:solidFill>
              </a:rPr>
              <a:t>Coaching attackers in a 4-3-3</a:t>
            </a:r>
            <a:endParaRPr lang="en-AU" sz="18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214282" y="428604"/>
            <a:ext cx="8786874" cy="6286544"/>
          </a:xfrm>
          <a:solidFill>
            <a:schemeClr val="bg1">
              <a:lumMod val="95000"/>
            </a:schemeClr>
          </a:solidFill>
          <a:ln>
            <a:solidFill>
              <a:schemeClr val="tx1"/>
            </a:solidFill>
          </a:ln>
        </p:spPr>
        <p:txBody>
          <a:bodyPr>
            <a:normAutofit/>
          </a:bodyPr>
          <a:lstStyle/>
          <a:p>
            <a:pPr algn="l"/>
            <a:r>
              <a:rPr lang="en-AU" sz="1400" b="1" dirty="0">
                <a:solidFill>
                  <a:schemeClr val="tx1"/>
                </a:solidFill>
              </a:rPr>
              <a:t>Creating attacks from wide areas</a:t>
            </a:r>
          </a:p>
          <a:p>
            <a:pPr algn="l"/>
            <a:r>
              <a:rPr lang="en-AU" sz="1400" b="1" dirty="0">
                <a:solidFill>
                  <a:schemeClr val="tx1"/>
                </a:solidFill>
              </a:rPr>
              <a:t>Out of Possession</a:t>
            </a:r>
          </a:p>
          <a:p>
            <a:pPr algn="l"/>
            <a:r>
              <a:rPr lang="en-AU" sz="1400" b="0" dirty="0">
                <a:solidFill>
                  <a:schemeClr val="tx1"/>
                </a:solidFill>
              </a:rPr>
              <a:t>Defending from the front </a:t>
            </a:r>
          </a:p>
          <a:p>
            <a:pPr algn="l"/>
            <a:r>
              <a:rPr lang="en-AU" sz="1400" b="0" dirty="0">
                <a:solidFill>
                  <a:schemeClr val="tx1"/>
                </a:solidFill>
              </a:rPr>
              <a:t>When possession is lost, the front 3 still have defensive responsibilities and should aim to win the ball as quickly and as high up the pitch as possible. </a:t>
            </a:r>
          </a:p>
          <a:p>
            <a:pPr algn="l"/>
            <a:r>
              <a:rPr lang="en-AU" sz="1400" b="0" dirty="0">
                <a:solidFill>
                  <a:schemeClr val="tx1"/>
                </a:solidFill>
              </a:rPr>
              <a:t>Scenario Four:</a:t>
            </a:r>
          </a:p>
          <a:p>
            <a:pPr algn="l"/>
            <a:endParaRPr lang="en-AU" sz="1200" b="1" dirty="0">
              <a:solidFill>
                <a:schemeClr val="tx1"/>
              </a:solidFill>
            </a:endParaRPr>
          </a:p>
          <a:p>
            <a:pPr algn="l"/>
            <a:endParaRPr lang="en-AU" sz="1200" b="1" dirty="0">
              <a:solidFill>
                <a:schemeClr val="tx1"/>
              </a:solidFill>
            </a:endParaRPr>
          </a:p>
          <a:p>
            <a:pPr algn="l"/>
            <a:endParaRPr lang="en-AU" sz="1200" b="1" dirty="0">
              <a:solidFill>
                <a:schemeClr val="tx1"/>
              </a:solidFill>
            </a:endParaRPr>
          </a:p>
          <a:p>
            <a:pPr algn="l"/>
            <a:endParaRPr lang="en-AU" sz="1200" b="1" dirty="0">
              <a:solidFill>
                <a:schemeClr val="tx1"/>
              </a:solidFill>
            </a:endParaRPr>
          </a:p>
          <a:p>
            <a:pPr algn="l"/>
            <a:endParaRPr lang="en-AU" sz="1200" b="1" dirty="0">
              <a:solidFill>
                <a:schemeClr val="tx1"/>
              </a:solidFill>
            </a:endParaRPr>
          </a:p>
          <a:p>
            <a:pPr algn="l"/>
            <a:endParaRPr lang="en-AU" sz="1200" b="1" dirty="0">
              <a:solidFill>
                <a:schemeClr val="tx1"/>
              </a:solidFill>
            </a:endParaRPr>
          </a:p>
          <a:p>
            <a:pPr algn="l"/>
            <a:endParaRPr lang="en-AU" sz="1200" b="1" dirty="0">
              <a:solidFill>
                <a:schemeClr val="tx1"/>
              </a:solidFill>
            </a:endParaRPr>
          </a:p>
          <a:p>
            <a:pPr algn="l"/>
            <a:endParaRPr lang="en-AU" sz="1200" b="1" dirty="0">
              <a:solidFill>
                <a:schemeClr val="tx1"/>
              </a:solidFill>
            </a:endParaRPr>
          </a:p>
          <a:p>
            <a:pPr algn="l"/>
            <a:endParaRPr lang="en-AU" sz="1200" b="1" dirty="0">
              <a:solidFill>
                <a:schemeClr val="tx1"/>
              </a:solidFill>
            </a:endParaRPr>
          </a:p>
          <a:p>
            <a:pPr algn="l"/>
            <a:endParaRPr lang="en-AU" sz="1200" b="1" dirty="0">
              <a:solidFill>
                <a:schemeClr val="tx1"/>
              </a:solidFill>
            </a:endParaRPr>
          </a:p>
          <a:p>
            <a:pPr algn="l"/>
            <a:endParaRPr lang="en-AU" sz="1200" b="1" dirty="0">
              <a:solidFill>
                <a:schemeClr val="tx1"/>
              </a:solidFill>
            </a:endParaRPr>
          </a:p>
          <a:p>
            <a:pPr algn="l"/>
            <a:endParaRPr lang="en-AU" sz="1200" b="1" dirty="0">
              <a:solidFill>
                <a:schemeClr val="tx1"/>
              </a:solidFill>
            </a:endParaRPr>
          </a:p>
          <a:p>
            <a:pPr algn="l"/>
            <a:endParaRPr lang="en-AU" sz="1200" dirty="0">
              <a:solidFill>
                <a:schemeClr val="tx1"/>
              </a:solidFill>
            </a:endParaRPr>
          </a:p>
          <a:p>
            <a:pPr algn="l"/>
            <a:endParaRPr lang="en-AU" sz="1200" b="1" dirty="0">
              <a:solidFill>
                <a:schemeClr val="tx1"/>
              </a:solidFill>
            </a:endParaRPr>
          </a:p>
          <a:p>
            <a:pPr algn="l"/>
            <a:r>
              <a:rPr lang="en-AU" sz="1400" b="0" dirty="0">
                <a:solidFill>
                  <a:schemeClr val="tx1"/>
                </a:solidFill>
              </a:rPr>
              <a:t>In the above scenario, the opposition have possession on the edge of the penalty area with Red 4. Centre Forward (Blue 9) is in a position to press and affect the player on the ball, as the Wide Forwards (Blue 7 and Blue 11) recover to support the press and provide compactness. </a:t>
            </a: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dirty="0">
              <a:latin typeface="Calibri" pitchFamily="34" charset="0"/>
              <a:cs typeface="Calibri" pitchFamily="34" charset="0"/>
            </a:endParaRPr>
          </a:p>
        </p:txBody>
      </p:sp>
      <p:pic>
        <p:nvPicPr>
          <p:cNvPr id="5122" name="Picture 2"/>
          <p:cNvPicPr>
            <a:picLocks noChangeAspect="1" noChangeArrowheads="1"/>
          </p:cNvPicPr>
          <p:nvPr/>
        </p:nvPicPr>
        <p:blipFill>
          <a:blip r:embed="rId2"/>
          <a:srcRect/>
          <a:stretch>
            <a:fillRect/>
          </a:stretch>
        </p:blipFill>
        <p:spPr bwMode="auto">
          <a:xfrm>
            <a:off x="1619672" y="2132856"/>
            <a:ext cx="5498924" cy="3244843"/>
          </a:xfrm>
          <a:prstGeom prst="rect">
            <a:avLst/>
          </a:prstGeom>
          <a:noFill/>
          <a:ln w="9525">
            <a:solidFill>
              <a:schemeClr val="tx1"/>
            </a:solid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519" y="-142876"/>
            <a:ext cx="7772400" cy="571480"/>
          </a:xfrm>
        </p:spPr>
        <p:txBody>
          <a:bodyPr>
            <a:normAutofit/>
          </a:bodyPr>
          <a:lstStyle/>
          <a:p>
            <a:pPr algn="ctr"/>
            <a:r>
              <a:rPr lang="en-AU" sz="1800" b="1" dirty="0">
                <a:solidFill>
                  <a:schemeClr val="accent1"/>
                </a:solidFill>
              </a:rPr>
              <a:t>Coaching attackers in a 4-3-3</a:t>
            </a:r>
            <a:endParaRPr lang="en-AU" sz="18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214282" y="428604"/>
            <a:ext cx="8786874" cy="6286544"/>
          </a:xfrm>
          <a:solidFill>
            <a:schemeClr val="bg1">
              <a:lumMod val="95000"/>
            </a:schemeClr>
          </a:solidFill>
          <a:ln>
            <a:solidFill>
              <a:schemeClr val="tx1"/>
            </a:solidFill>
          </a:ln>
        </p:spPr>
        <p:txBody>
          <a:bodyPr>
            <a:normAutofit/>
          </a:bodyPr>
          <a:lstStyle/>
          <a:p>
            <a:pPr algn="l"/>
            <a:r>
              <a:rPr lang="en-AU" sz="1200" b="1" dirty="0">
                <a:solidFill>
                  <a:schemeClr val="tx1"/>
                </a:solidFill>
              </a:rPr>
              <a:t>Scenario Five:</a:t>
            </a: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200" b="0" dirty="0">
              <a:solidFill>
                <a:schemeClr val="tx1"/>
              </a:solidFill>
            </a:endParaRPr>
          </a:p>
          <a:p>
            <a:pPr algn="l"/>
            <a:r>
              <a:rPr lang="en-AU" sz="1400" b="0" dirty="0">
                <a:solidFill>
                  <a:schemeClr val="tx1"/>
                </a:solidFill>
              </a:rPr>
              <a:t>As the ball is played wide to the opposition Right Back (Red 2), Blue 11 moves as the ball travels to protect the space in behind and press the ball. </a:t>
            </a:r>
          </a:p>
          <a:p>
            <a:pPr algn="l"/>
            <a:r>
              <a:rPr lang="en-AU" sz="1400" b="0" dirty="0">
                <a:solidFill>
                  <a:schemeClr val="tx1"/>
                </a:solidFill>
              </a:rPr>
              <a:t>Centre Forward (Blue 9) also slides across to prevent the pass back to the opposition Goalkeeper or Centre Back (Red 4), whilst the Right Forward (Blue 7) stays centrally in a position to recover or press the ball if switched to the weak side. </a:t>
            </a: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dirty="0">
              <a:latin typeface="Calibri" pitchFamily="34" charset="0"/>
              <a:cs typeface="Calibri" pitchFamily="34" charset="0"/>
            </a:endParaRPr>
          </a:p>
        </p:txBody>
      </p:sp>
      <p:pic>
        <p:nvPicPr>
          <p:cNvPr id="6146" name="Picture 2"/>
          <p:cNvPicPr>
            <a:picLocks noChangeAspect="1" noChangeArrowheads="1"/>
          </p:cNvPicPr>
          <p:nvPr/>
        </p:nvPicPr>
        <p:blipFill>
          <a:blip r:embed="rId2"/>
          <a:srcRect/>
          <a:stretch>
            <a:fillRect/>
          </a:stretch>
        </p:blipFill>
        <p:spPr bwMode="auto">
          <a:xfrm>
            <a:off x="1475656" y="1268760"/>
            <a:ext cx="6019032" cy="3375158"/>
          </a:xfrm>
          <a:prstGeom prst="rect">
            <a:avLst/>
          </a:prstGeom>
          <a:noFill/>
          <a:ln w="9525">
            <a:solidFill>
              <a:schemeClr val="tx1"/>
            </a:solid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519" y="-142876"/>
            <a:ext cx="7772400" cy="571480"/>
          </a:xfrm>
        </p:spPr>
        <p:txBody>
          <a:bodyPr>
            <a:normAutofit/>
          </a:bodyPr>
          <a:lstStyle/>
          <a:p>
            <a:pPr algn="ctr"/>
            <a:r>
              <a:rPr lang="en-AU" sz="2000" b="1" dirty="0">
                <a:solidFill>
                  <a:schemeClr val="accent1"/>
                </a:solidFill>
              </a:rPr>
              <a:t>Coaching attackers in a 4-3-3</a:t>
            </a:r>
            <a:endParaRPr lang="en-AU" sz="20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214282" y="428604"/>
            <a:ext cx="8786874" cy="6286544"/>
          </a:xfrm>
          <a:solidFill>
            <a:schemeClr val="bg1">
              <a:lumMod val="95000"/>
            </a:schemeClr>
          </a:solidFill>
          <a:ln>
            <a:solidFill>
              <a:schemeClr val="tx1"/>
            </a:solidFill>
          </a:ln>
        </p:spPr>
        <p:txBody>
          <a:bodyPr>
            <a:normAutofit fontScale="85000" lnSpcReduction="20000"/>
          </a:bodyPr>
          <a:lstStyle/>
          <a:p>
            <a:pPr algn="l"/>
            <a:r>
              <a:rPr lang="en-AU" sz="1200" b="1" dirty="0">
                <a:solidFill>
                  <a:schemeClr val="tx1"/>
                </a:solidFill>
              </a:rPr>
              <a:t>Scenario Six:</a:t>
            </a:r>
          </a:p>
          <a:p>
            <a:pPr algn="l"/>
            <a:r>
              <a:rPr lang="en-AU" sz="1700" b="0" dirty="0">
                <a:solidFill>
                  <a:schemeClr val="tx1"/>
                </a:solidFill>
              </a:rPr>
              <a:t>Defensive compactness</a:t>
            </a:r>
          </a:p>
          <a:p>
            <a:pPr algn="l"/>
            <a:r>
              <a:rPr lang="en-AU" sz="1700" b="0" dirty="0">
                <a:solidFill>
                  <a:schemeClr val="tx1"/>
                </a:solidFill>
              </a:rPr>
              <a:t>If possession is secured by the opposition, the Forward players recover to provide defensive compactness and deny the opposition space. </a:t>
            </a:r>
          </a:p>
          <a:p>
            <a:pPr algn="l"/>
            <a:endParaRPr lang="en-AU" sz="12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r>
              <a:rPr lang="en-AU" sz="1600" b="0" dirty="0">
                <a:solidFill>
                  <a:schemeClr val="tx1"/>
                </a:solidFill>
              </a:rPr>
              <a:t>With opposition Central Midfielder (Red 6) in possession, Wide Forwards (Blue 7 and 11) recover into the midfield line creating a 4-1-4-1 / 4-5-1 shape out of possession. </a:t>
            </a:r>
          </a:p>
          <a:p>
            <a:pPr algn="l"/>
            <a:r>
              <a:rPr lang="en-AU" sz="1600" b="0" dirty="0">
                <a:solidFill>
                  <a:schemeClr val="tx1"/>
                </a:solidFill>
              </a:rPr>
              <a:t>An attacking option is still provided by Centre Forward (Blue 9), who stays high to be an option if possession is regained by the blue team. </a:t>
            </a: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dirty="0">
              <a:latin typeface="Calibri" pitchFamily="34" charset="0"/>
              <a:cs typeface="Calibri" pitchFamily="34" charset="0"/>
            </a:endParaRPr>
          </a:p>
        </p:txBody>
      </p:sp>
      <p:pic>
        <p:nvPicPr>
          <p:cNvPr id="7170" name="Picture 2"/>
          <p:cNvPicPr>
            <a:picLocks noChangeAspect="1" noChangeArrowheads="1"/>
          </p:cNvPicPr>
          <p:nvPr/>
        </p:nvPicPr>
        <p:blipFill>
          <a:blip r:embed="rId2"/>
          <a:srcRect/>
          <a:stretch>
            <a:fillRect/>
          </a:stretch>
        </p:blipFill>
        <p:spPr bwMode="auto">
          <a:xfrm>
            <a:off x="1691680" y="1700808"/>
            <a:ext cx="5822096" cy="3312368"/>
          </a:xfrm>
          <a:prstGeom prst="rect">
            <a:avLst/>
          </a:prstGeom>
          <a:noFill/>
          <a:ln w="9525">
            <a:solidFill>
              <a:schemeClr val="tx1"/>
            </a:solid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89040"/>
            <a:ext cx="7467600" cy="2612904"/>
          </a:xfrm>
        </p:spPr>
        <p:txBody>
          <a:bodyPr>
            <a:normAutofit/>
          </a:bodyPr>
          <a:lstStyle/>
          <a:p>
            <a:pPr algn="ctr"/>
            <a:r>
              <a:rPr lang="en-AU" sz="2800" b="1" dirty="0"/>
              <a:t>Coaching Midfield in a 4-3-3</a:t>
            </a:r>
            <a:endParaRPr lang="en-AU"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364" y="4842933"/>
            <a:ext cx="9144000" cy="203829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3131840" y="462409"/>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9" name="Picture 8" descr="A close up of a sign&#10;&#10;Description automatically generated">
            <a:extLst>
              <a:ext uri="{FF2B5EF4-FFF2-40B4-BE49-F238E27FC236}">
                <a16:creationId xmlns:a16="http://schemas.microsoft.com/office/drawing/2014/main" id="{0F97C530-9674-4A6A-804B-C2D4BE0082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0" name="Picture 9">
            <a:extLst>
              <a:ext uri="{FF2B5EF4-FFF2-40B4-BE49-F238E27FC236}">
                <a16:creationId xmlns:a16="http://schemas.microsoft.com/office/drawing/2014/main" id="{1C0E9371-0F39-4340-960B-F17B195CA0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close up of a sign&#10;&#10;Description automatically generated">
            <a:extLst>
              <a:ext uri="{FF2B5EF4-FFF2-40B4-BE49-F238E27FC236}">
                <a16:creationId xmlns:a16="http://schemas.microsoft.com/office/drawing/2014/main" id="{C11AB662-D4EA-417F-8418-9CB26FB7FE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1880" y="1916832"/>
            <a:ext cx="2244251" cy="188654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519" y="-186439"/>
            <a:ext cx="7772400" cy="571480"/>
          </a:xfrm>
        </p:spPr>
        <p:txBody>
          <a:bodyPr>
            <a:normAutofit/>
          </a:bodyPr>
          <a:lstStyle/>
          <a:p>
            <a:pPr algn="ctr"/>
            <a:r>
              <a:rPr lang="en-AU" sz="1800" b="1" dirty="0">
                <a:solidFill>
                  <a:schemeClr val="accent1"/>
                </a:solidFill>
              </a:rPr>
              <a:t>Coaching Midfield in a 4-3-3</a:t>
            </a:r>
            <a:endParaRPr lang="en-AU" sz="18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214282" y="428604"/>
            <a:ext cx="8786874" cy="6429396"/>
          </a:xfrm>
          <a:solidFill>
            <a:schemeClr val="bg1">
              <a:lumMod val="95000"/>
            </a:schemeClr>
          </a:solidFill>
          <a:ln>
            <a:solidFill>
              <a:schemeClr val="tx1"/>
            </a:solidFill>
          </a:ln>
        </p:spPr>
        <p:txBody>
          <a:bodyPr>
            <a:normAutofit fontScale="25000" lnSpcReduction="20000"/>
          </a:bodyPr>
          <a:lstStyle/>
          <a:p>
            <a:r>
              <a:rPr lang="en-AU" sz="4800" b="1" dirty="0"/>
              <a:t>Structure</a:t>
            </a:r>
          </a:p>
          <a:p>
            <a:pPr algn="l"/>
            <a:r>
              <a:rPr lang="en-AU" sz="4800" dirty="0">
                <a:solidFill>
                  <a:schemeClr val="tx1"/>
                </a:solidFill>
              </a:rPr>
              <a:t>3 x Centre Midfielders make up the midfield unit in the 4-3-3 formation. The unit may be organised in a ‘1 down, 2 up’ arrangement with 1 x Pivot Defensive Midfielder behind 2 x Central Attacking Midfielders.</a:t>
            </a:r>
          </a:p>
          <a:p>
            <a:pPr algn="l"/>
            <a:endParaRPr lang="en-AU" sz="4800" b="1" dirty="0">
              <a:solidFill>
                <a:schemeClr val="tx1"/>
              </a:solidFill>
            </a:endParaRPr>
          </a:p>
          <a:p>
            <a:pPr algn="l"/>
            <a:endParaRPr lang="en-AU" sz="4800" b="1" dirty="0">
              <a:solidFill>
                <a:schemeClr val="tx1"/>
              </a:solidFill>
            </a:endParaRPr>
          </a:p>
          <a:p>
            <a:pPr algn="l"/>
            <a:endParaRPr lang="en-AU" sz="4800" b="1" dirty="0">
              <a:solidFill>
                <a:schemeClr val="tx1"/>
              </a:solidFill>
            </a:endParaRPr>
          </a:p>
          <a:p>
            <a:pPr algn="l"/>
            <a:endParaRPr lang="en-AU" sz="4800" b="1" dirty="0">
              <a:solidFill>
                <a:schemeClr val="tx1"/>
              </a:solidFill>
            </a:endParaRPr>
          </a:p>
          <a:p>
            <a:pPr algn="l"/>
            <a:endParaRPr lang="en-AU" sz="4800" b="1" dirty="0">
              <a:solidFill>
                <a:schemeClr val="tx1"/>
              </a:solidFill>
            </a:endParaRPr>
          </a:p>
          <a:p>
            <a:pPr algn="l"/>
            <a:endParaRPr lang="en-AU" sz="4800" b="1" dirty="0">
              <a:solidFill>
                <a:schemeClr val="tx1"/>
              </a:solidFill>
            </a:endParaRPr>
          </a:p>
          <a:p>
            <a:pPr algn="l"/>
            <a:endParaRPr lang="en-AU" sz="4800" b="1" dirty="0">
              <a:solidFill>
                <a:schemeClr val="tx1"/>
              </a:solidFill>
            </a:endParaRPr>
          </a:p>
          <a:p>
            <a:pPr algn="l"/>
            <a:endParaRPr lang="en-AU" sz="4800" b="1" dirty="0">
              <a:solidFill>
                <a:schemeClr val="tx1"/>
              </a:solidFill>
            </a:endParaRPr>
          </a:p>
          <a:p>
            <a:pPr algn="l"/>
            <a:endParaRPr lang="en-AU" sz="4800" b="1" dirty="0">
              <a:solidFill>
                <a:schemeClr val="tx1"/>
              </a:solidFill>
            </a:endParaRPr>
          </a:p>
          <a:p>
            <a:pPr algn="l"/>
            <a:endParaRPr lang="en-AU" sz="4800" b="1" dirty="0">
              <a:solidFill>
                <a:schemeClr val="tx1"/>
              </a:solidFill>
            </a:endParaRPr>
          </a:p>
          <a:p>
            <a:pPr algn="l"/>
            <a:endParaRPr lang="en-AU" sz="4800" b="1" dirty="0">
              <a:solidFill>
                <a:schemeClr val="tx1"/>
              </a:solidFill>
            </a:endParaRPr>
          </a:p>
          <a:p>
            <a:pPr algn="l"/>
            <a:endParaRPr lang="en-AU" sz="4800" dirty="0">
              <a:solidFill>
                <a:schemeClr val="tx1"/>
              </a:solidFill>
            </a:endParaRPr>
          </a:p>
          <a:p>
            <a:pPr algn="l"/>
            <a:r>
              <a:rPr lang="en-AU" sz="4800" b="0" dirty="0">
                <a:solidFill>
                  <a:schemeClr val="tx1"/>
                </a:solidFill>
              </a:rPr>
              <a:t>Alternatively, the midfield may be organised in a ‘2 down, 1 up’ arrangement with 2 x Pivot Centre Midfielders positioned behind 1 x Central Attacking Midfielder. In BP one of the two CM will push high in Attack.</a:t>
            </a:r>
          </a:p>
          <a:p>
            <a:pPr algn="l"/>
            <a:endParaRPr lang="en-AU" sz="4800" b="0" dirty="0">
              <a:solidFill>
                <a:schemeClr val="tx1"/>
              </a:solidFill>
            </a:endParaRPr>
          </a:p>
          <a:p>
            <a:pPr algn="l"/>
            <a:r>
              <a:rPr lang="en-AU" sz="4800" b="1" dirty="0">
                <a:solidFill>
                  <a:schemeClr val="tx1"/>
                </a:solidFill>
              </a:rPr>
              <a:t>Pivot Defensive Midfield</a:t>
            </a:r>
          </a:p>
          <a:p>
            <a:pPr algn="l"/>
            <a:r>
              <a:rPr lang="en-AU" sz="4800" b="0" dirty="0">
                <a:solidFill>
                  <a:schemeClr val="tx1"/>
                </a:solidFill>
              </a:rPr>
              <a:t>Game and positional understanding is paramount for the Pivot Defensive Midfielder in the 4-3-3, as this player is responsible for offering defensive stability and breaking down opposition attacks out of possession. When the ball is regained this player should be able to secure and maintain possession, penetrate opposition lines and launch attacks from deep. </a:t>
            </a:r>
          </a:p>
          <a:p>
            <a:pPr algn="l"/>
            <a:r>
              <a:rPr lang="en-AU" sz="4800" b="0" dirty="0">
                <a:solidFill>
                  <a:schemeClr val="tx1"/>
                </a:solidFill>
              </a:rPr>
              <a:t>As the No. 6 is a key component to play in both defence and attack this player must possess tactical awareness, vision, accurate passing, tackling skills and ability to read the game.</a:t>
            </a:r>
          </a:p>
          <a:p>
            <a:pPr algn="l"/>
            <a:r>
              <a:rPr lang="en-AU" sz="4800" b="1" dirty="0">
                <a:solidFill>
                  <a:schemeClr val="tx1"/>
                </a:solidFill>
              </a:rPr>
              <a:t>Centre Attacking Midfield</a:t>
            </a:r>
          </a:p>
          <a:p>
            <a:pPr algn="l"/>
            <a:r>
              <a:rPr lang="en-AU" sz="4800" b="0" dirty="0">
                <a:solidFill>
                  <a:schemeClr val="tx1"/>
                </a:solidFill>
              </a:rPr>
              <a:t>As the Pivot provides defensive cover, the Central Attacking Midfielders can operate as advanced playmakers and look to combine with the front 3 in this system to create and score goals. However, the Central Midfielders must also contribute to defensive duties and stay connected with the pivot out of possession, to compact central areas of the pitch and prevent the opposition penetrating through the middle. </a:t>
            </a:r>
          </a:p>
          <a:p>
            <a:pPr algn="l"/>
            <a:r>
              <a:rPr lang="en-AU" sz="4800" b="0" dirty="0">
                <a:solidFill>
                  <a:schemeClr val="tx1"/>
                </a:solidFill>
              </a:rPr>
              <a:t>The CM's have responsibilities both in and out of possession to ensure the midfield 3 do not become overloaded and can also contribute to attacks. Therefore, Centre Midfielders must have creativity, tactical awareness, ball retention and passing skills as well as the ability to press and defend. </a:t>
            </a:r>
          </a:p>
          <a:p>
            <a:pPr algn="l"/>
            <a:endParaRPr lang="en-AU" sz="1100"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dirty="0">
              <a:latin typeface="Calibri" pitchFamily="34" charset="0"/>
              <a:cs typeface="Calibri" pitchFamily="34" charset="0"/>
            </a:endParaRPr>
          </a:p>
        </p:txBody>
      </p:sp>
      <p:pic>
        <p:nvPicPr>
          <p:cNvPr id="8194" name="Picture 2"/>
          <p:cNvPicPr>
            <a:picLocks noChangeAspect="1" noChangeArrowheads="1"/>
          </p:cNvPicPr>
          <p:nvPr/>
        </p:nvPicPr>
        <p:blipFill>
          <a:blip r:embed="rId2"/>
          <a:srcRect/>
          <a:stretch>
            <a:fillRect/>
          </a:stretch>
        </p:blipFill>
        <p:spPr bwMode="auto">
          <a:xfrm>
            <a:off x="285720" y="1214422"/>
            <a:ext cx="4145625" cy="2430602"/>
          </a:xfrm>
          <a:prstGeom prst="rect">
            <a:avLst/>
          </a:prstGeom>
          <a:noFill/>
          <a:ln w="9525">
            <a:solidFill>
              <a:schemeClr val="tx1"/>
            </a:solid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357686" y="1214423"/>
            <a:ext cx="4500594" cy="2430602"/>
          </a:xfrm>
          <a:prstGeom prst="rect">
            <a:avLst/>
          </a:prstGeom>
          <a:noFill/>
          <a:ln w="9525">
            <a:solidFill>
              <a:schemeClr val="tx1"/>
            </a:solid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519" y="-163539"/>
            <a:ext cx="7772400" cy="571480"/>
          </a:xfrm>
        </p:spPr>
        <p:txBody>
          <a:bodyPr>
            <a:normAutofit/>
          </a:bodyPr>
          <a:lstStyle/>
          <a:p>
            <a:pPr algn="ctr"/>
            <a:r>
              <a:rPr lang="en-AU" sz="1800" b="1" dirty="0">
                <a:solidFill>
                  <a:schemeClr val="accent1"/>
                </a:solidFill>
              </a:rPr>
              <a:t>Coaching Midfield in a 4-3-3</a:t>
            </a:r>
            <a:endParaRPr lang="en-AU" sz="18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214282" y="428604"/>
            <a:ext cx="8786874" cy="6286544"/>
          </a:xfrm>
          <a:solidFill>
            <a:schemeClr val="bg1">
              <a:lumMod val="95000"/>
            </a:schemeClr>
          </a:solidFill>
          <a:ln>
            <a:solidFill>
              <a:schemeClr val="tx1"/>
            </a:solidFill>
          </a:ln>
        </p:spPr>
        <p:txBody>
          <a:bodyPr>
            <a:normAutofit fontScale="85000" lnSpcReduction="20000"/>
          </a:bodyPr>
          <a:lstStyle/>
          <a:p>
            <a:pPr algn="l"/>
            <a:r>
              <a:rPr lang="en-AU" sz="1600" b="1" dirty="0">
                <a:solidFill>
                  <a:schemeClr val="tx1"/>
                </a:solidFill>
              </a:rPr>
              <a:t>In Possession</a:t>
            </a:r>
          </a:p>
          <a:p>
            <a:pPr algn="l"/>
            <a:r>
              <a:rPr lang="en-AU" sz="1600" b="0" dirty="0">
                <a:solidFill>
                  <a:schemeClr val="tx1"/>
                </a:solidFill>
              </a:rPr>
              <a:t>Midfield play on different horizontal lines</a:t>
            </a:r>
          </a:p>
          <a:p>
            <a:pPr algn="l"/>
            <a:r>
              <a:rPr lang="en-AU" sz="1600" b="0" dirty="0">
                <a:solidFill>
                  <a:schemeClr val="tx1"/>
                </a:solidFill>
              </a:rPr>
              <a:t>When in possession of the ball, the midfield unit (Blue 6, 8 and 10) should be encouraged to take up positions on different horizontal lines. </a:t>
            </a:r>
          </a:p>
          <a:p>
            <a:pPr algn="l"/>
            <a:r>
              <a:rPr lang="en-AU" sz="1600" b="0" dirty="0">
                <a:solidFill>
                  <a:schemeClr val="tx1"/>
                </a:solidFill>
              </a:rPr>
              <a:t>Scenario One: </a:t>
            </a:r>
          </a:p>
          <a:p>
            <a:pPr algn="l"/>
            <a:endParaRPr lang="en-AU" sz="1600" b="0" dirty="0">
              <a:solidFill>
                <a:schemeClr val="tx1"/>
              </a:solidFill>
            </a:endParaRPr>
          </a:p>
          <a:p>
            <a:pPr algn="l"/>
            <a:endParaRPr lang="en-AU" sz="1600" b="0" dirty="0">
              <a:solidFill>
                <a:schemeClr val="tx1"/>
              </a:solidFill>
            </a:endParaRPr>
          </a:p>
          <a:p>
            <a:pPr algn="l"/>
            <a:endParaRPr lang="en-AU" sz="1600" b="0" dirty="0">
              <a:solidFill>
                <a:schemeClr val="tx1"/>
              </a:solidFill>
            </a:endParaRPr>
          </a:p>
          <a:p>
            <a:pPr algn="l"/>
            <a:endParaRPr lang="en-AU" sz="1600" b="0" dirty="0">
              <a:solidFill>
                <a:schemeClr val="tx1"/>
              </a:solidFill>
            </a:endParaRPr>
          </a:p>
          <a:p>
            <a:pPr algn="l"/>
            <a:endParaRPr lang="en-AU" sz="1600" b="0" dirty="0">
              <a:solidFill>
                <a:schemeClr val="tx1"/>
              </a:solidFill>
            </a:endParaRPr>
          </a:p>
          <a:p>
            <a:pPr algn="l"/>
            <a:endParaRPr lang="en-AU" sz="1600" b="0" dirty="0">
              <a:solidFill>
                <a:schemeClr val="tx1"/>
              </a:solidFill>
            </a:endParaRPr>
          </a:p>
          <a:p>
            <a:pPr algn="l"/>
            <a:endParaRPr lang="en-AU" sz="1600" b="0" dirty="0">
              <a:solidFill>
                <a:schemeClr val="tx1"/>
              </a:solidFill>
            </a:endParaRPr>
          </a:p>
          <a:p>
            <a:pPr algn="l"/>
            <a:endParaRPr lang="en-AU" sz="1600" b="0" dirty="0">
              <a:solidFill>
                <a:schemeClr val="tx1"/>
              </a:solidFill>
            </a:endParaRPr>
          </a:p>
          <a:p>
            <a:pPr algn="l"/>
            <a:endParaRPr lang="en-AU" sz="1600" b="0" dirty="0">
              <a:solidFill>
                <a:schemeClr val="tx1"/>
              </a:solidFill>
            </a:endParaRPr>
          </a:p>
          <a:p>
            <a:pPr algn="l"/>
            <a:endParaRPr lang="en-AU" sz="1600" b="0" dirty="0">
              <a:solidFill>
                <a:schemeClr val="tx1"/>
              </a:solidFill>
            </a:endParaRPr>
          </a:p>
          <a:p>
            <a:pPr algn="l"/>
            <a:endParaRPr lang="en-AU" sz="1600" b="0" dirty="0">
              <a:solidFill>
                <a:schemeClr val="tx1"/>
              </a:solidFill>
            </a:endParaRPr>
          </a:p>
          <a:p>
            <a:pPr algn="l"/>
            <a:endParaRPr lang="en-AU" sz="1600" b="0" dirty="0">
              <a:solidFill>
                <a:schemeClr val="tx1"/>
              </a:solidFill>
            </a:endParaRPr>
          </a:p>
          <a:p>
            <a:pPr algn="l"/>
            <a:endParaRPr lang="en-AU" sz="1600" b="0" dirty="0">
              <a:solidFill>
                <a:schemeClr val="tx1"/>
              </a:solidFill>
            </a:endParaRPr>
          </a:p>
          <a:p>
            <a:pPr algn="l"/>
            <a:endParaRPr lang="en-AU" sz="1600" b="0" dirty="0">
              <a:solidFill>
                <a:schemeClr val="tx1"/>
              </a:solidFill>
            </a:endParaRPr>
          </a:p>
          <a:p>
            <a:pPr algn="l"/>
            <a:endParaRPr lang="en-AU" sz="1600" b="0" dirty="0">
              <a:solidFill>
                <a:schemeClr val="tx1"/>
              </a:solidFill>
            </a:endParaRPr>
          </a:p>
          <a:p>
            <a:pPr algn="l"/>
            <a:endParaRPr lang="en-AU" sz="1600" b="0" dirty="0">
              <a:solidFill>
                <a:schemeClr val="tx1"/>
              </a:solidFill>
            </a:endParaRPr>
          </a:p>
          <a:p>
            <a:pPr algn="l"/>
            <a:r>
              <a:rPr lang="en-AU" sz="1600" b="0" dirty="0">
                <a:solidFill>
                  <a:schemeClr val="tx1"/>
                </a:solidFill>
              </a:rPr>
              <a:t>This creates vertical passing options &amp; ‘triangles’ to play around or through the opposition midfield. Rotation between players may occur &amp; options can be provided ahead or behind the ball. </a:t>
            </a:r>
          </a:p>
          <a:p>
            <a:pPr algn="l"/>
            <a:r>
              <a:rPr lang="en-AU" sz="1600" b="0" dirty="0">
                <a:solidFill>
                  <a:schemeClr val="tx1"/>
                </a:solidFill>
              </a:rPr>
              <a:t>Balance must also be provided with a Central Midfielder always providing an option behind the ball to protect against the opposition counter-attack, normally the Pivot (Blue 6).</a:t>
            </a:r>
          </a:p>
          <a:p>
            <a:pPr algn="l"/>
            <a:endParaRPr lang="en-AU" sz="11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dirty="0">
              <a:latin typeface="Calibri" pitchFamily="34" charset="0"/>
              <a:cs typeface="Calibri" pitchFamily="34" charset="0"/>
            </a:endParaRPr>
          </a:p>
        </p:txBody>
      </p:sp>
      <p:pic>
        <p:nvPicPr>
          <p:cNvPr id="9219" name="Picture 3"/>
          <p:cNvPicPr>
            <a:picLocks noChangeAspect="1" noChangeArrowheads="1"/>
          </p:cNvPicPr>
          <p:nvPr/>
        </p:nvPicPr>
        <p:blipFill>
          <a:blip r:embed="rId2"/>
          <a:srcRect/>
          <a:stretch>
            <a:fillRect/>
          </a:stretch>
        </p:blipFill>
        <p:spPr bwMode="auto">
          <a:xfrm>
            <a:off x="1547664" y="1772816"/>
            <a:ext cx="5874446" cy="3364974"/>
          </a:xfrm>
          <a:prstGeom prst="rect">
            <a:avLst/>
          </a:prstGeom>
          <a:noFill/>
          <a:ln w="9525">
            <a:solidFill>
              <a:schemeClr val="tx1"/>
            </a:solid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519" y="-218311"/>
            <a:ext cx="7772400" cy="571480"/>
          </a:xfrm>
        </p:spPr>
        <p:txBody>
          <a:bodyPr>
            <a:normAutofit/>
          </a:bodyPr>
          <a:lstStyle/>
          <a:p>
            <a:pPr algn="ctr"/>
            <a:r>
              <a:rPr lang="en-AU" sz="1800" b="1" dirty="0">
                <a:solidFill>
                  <a:schemeClr val="accent1"/>
                </a:solidFill>
              </a:rPr>
              <a:t>Coaching Midfield in a 4-3-3</a:t>
            </a:r>
            <a:endParaRPr lang="en-AU" sz="18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214282" y="428604"/>
            <a:ext cx="8786874" cy="6286544"/>
          </a:xfrm>
          <a:solidFill>
            <a:schemeClr val="bg1">
              <a:lumMod val="95000"/>
            </a:schemeClr>
          </a:solidFill>
          <a:ln>
            <a:solidFill>
              <a:schemeClr val="tx1"/>
            </a:solidFill>
          </a:ln>
        </p:spPr>
        <p:txBody>
          <a:bodyPr>
            <a:normAutofit fontScale="32500" lnSpcReduction="20000"/>
          </a:bodyPr>
          <a:lstStyle/>
          <a:p>
            <a:pPr algn="l"/>
            <a:r>
              <a:rPr lang="en-AU" sz="4300" b="1" dirty="0">
                <a:solidFill>
                  <a:schemeClr val="tx1"/>
                </a:solidFill>
              </a:rPr>
              <a:t>Build possession</a:t>
            </a:r>
          </a:p>
          <a:p>
            <a:pPr algn="l"/>
            <a:endParaRPr lang="en-AU" sz="4300" b="1" dirty="0">
              <a:solidFill>
                <a:schemeClr val="tx1"/>
              </a:solidFill>
            </a:endParaRPr>
          </a:p>
          <a:p>
            <a:pPr algn="l"/>
            <a:r>
              <a:rPr lang="en-AU" sz="4300" b="0" dirty="0">
                <a:solidFill>
                  <a:schemeClr val="tx1"/>
                </a:solidFill>
              </a:rPr>
              <a:t>As possession is secured by the midfield unit and the opposition are in a defensive shape, the aim is to circulate the ball to unbalance the opposition. This will provide opportunities to penetrate and create goal scoring chances, or retain possession to deny the ball to the opposing team.   </a:t>
            </a:r>
          </a:p>
          <a:p>
            <a:pPr algn="l"/>
            <a:r>
              <a:rPr lang="en-AU" sz="4300" b="0" dirty="0">
                <a:solidFill>
                  <a:schemeClr val="tx1"/>
                </a:solidFill>
              </a:rPr>
              <a:t>Scenario Two:</a:t>
            </a:r>
          </a:p>
          <a:p>
            <a:pPr algn="l"/>
            <a:endParaRPr lang="en-AU" sz="4300" b="0" dirty="0">
              <a:solidFill>
                <a:schemeClr val="tx1"/>
              </a:solidFill>
            </a:endParaRPr>
          </a:p>
          <a:p>
            <a:pPr algn="l"/>
            <a:endParaRPr lang="en-AU" sz="4300" b="0" dirty="0">
              <a:solidFill>
                <a:schemeClr val="tx1"/>
              </a:solidFill>
            </a:endParaRPr>
          </a:p>
          <a:p>
            <a:pPr algn="l"/>
            <a:endParaRPr lang="en-AU" sz="4300" b="0" dirty="0">
              <a:solidFill>
                <a:schemeClr val="tx1"/>
              </a:solidFill>
            </a:endParaRPr>
          </a:p>
          <a:p>
            <a:pPr algn="l"/>
            <a:endParaRPr lang="en-AU" sz="4300" b="0" dirty="0">
              <a:solidFill>
                <a:schemeClr val="tx1"/>
              </a:solidFill>
            </a:endParaRPr>
          </a:p>
          <a:p>
            <a:pPr algn="l"/>
            <a:endParaRPr lang="en-AU" sz="4300" b="0" dirty="0">
              <a:solidFill>
                <a:schemeClr val="tx1"/>
              </a:solidFill>
            </a:endParaRPr>
          </a:p>
          <a:p>
            <a:pPr algn="l"/>
            <a:endParaRPr lang="en-AU" sz="4300" b="0" dirty="0">
              <a:solidFill>
                <a:schemeClr val="tx1"/>
              </a:solidFill>
            </a:endParaRPr>
          </a:p>
          <a:p>
            <a:pPr algn="l"/>
            <a:endParaRPr lang="en-AU" sz="4300" b="0" dirty="0">
              <a:solidFill>
                <a:schemeClr val="tx1"/>
              </a:solidFill>
            </a:endParaRPr>
          </a:p>
          <a:p>
            <a:pPr algn="l"/>
            <a:endParaRPr lang="en-AU" sz="4300" b="0" dirty="0">
              <a:solidFill>
                <a:schemeClr val="tx1"/>
              </a:solidFill>
            </a:endParaRPr>
          </a:p>
          <a:p>
            <a:pPr algn="l"/>
            <a:endParaRPr lang="en-AU" sz="4300" b="0" dirty="0">
              <a:solidFill>
                <a:schemeClr val="tx1"/>
              </a:solidFill>
            </a:endParaRPr>
          </a:p>
          <a:p>
            <a:pPr algn="l"/>
            <a:endParaRPr lang="en-AU" sz="4300" b="0" dirty="0">
              <a:solidFill>
                <a:schemeClr val="tx1"/>
              </a:solidFill>
            </a:endParaRPr>
          </a:p>
          <a:p>
            <a:pPr algn="l"/>
            <a:endParaRPr lang="en-AU" sz="4300" b="0" dirty="0">
              <a:solidFill>
                <a:schemeClr val="tx1"/>
              </a:solidFill>
            </a:endParaRPr>
          </a:p>
          <a:p>
            <a:pPr algn="l"/>
            <a:endParaRPr lang="en-AU" sz="4300" b="0" dirty="0">
              <a:solidFill>
                <a:schemeClr val="tx1"/>
              </a:solidFill>
            </a:endParaRPr>
          </a:p>
          <a:p>
            <a:pPr algn="l"/>
            <a:endParaRPr lang="en-AU" sz="4300" b="0" dirty="0">
              <a:solidFill>
                <a:schemeClr val="tx1"/>
              </a:solidFill>
            </a:endParaRPr>
          </a:p>
          <a:p>
            <a:pPr algn="l"/>
            <a:endParaRPr lang="en-AU" sz="4300" b="0" dirty="0">
              <a:solidFill>
                <a:schemeClr val="tx1"/>
              </a:solidFill>
            </a:endParaRPr>
          </a:p>
          <a:p>
            <a:pPr algn="l"/>
            <a:r>
              <a:rPr lang="en-AU" sz="4300" b="0" dirty="0">
                <a:solidFill>
                  <a:schemeClr val="tx1"/>
                </a:solidFill>
              </a:rPr>
              <a:t>In the above scenario, the Pivot (Blue 6) is in possession as the team offer width through advanced Full Backs (Blue 2 and 3) and depth through Midfielders (Blue 8 and 10) on different horizontal lines, as this stretches the opposition units. </a:t>
            </a:r>
          </a:p>
          <a:p>
            <a:pPr algn="l"/>
            <a:r>
              <a:rPr lang="en-AU" sz="4300" b="0" dirty="0">
                <a:solidFill>
                  <a:schemeClr val="tx1"/>
                </a:solidFill>
              </a:rPr>
              <a:t>The Pivot (Blue 6) now has passing options to build up play and penetrate the opposition or retain possession to deny them the ball. Passing is multi-directional and the blue team in possession can dictate the tempo based on </a:t>
            </a:r>
            <a:r>
              <a:rPr lang="en-AU" sz="4300" b="0" dirty="0" err="1">
                <a:solidFill>
                  <a:schemeClr val="tx1"/>
                </a:solidFill>
              </a:rPr>
              <a:t>scoreline</a:t>
            </a:r>
            <a:r>
              <a:rPr lang="en-AU" sz="4300" b="0" dirty="0">
                <a:solidFill>
                  <a:schemeClr val="tx1"/>
                </a:solidFill>
              </a:rPr>
              <a:t>, pressure on the ball and stage of the game.</a:t>
            </a: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dirty="0">
              <a:latin typeface="Calibri" pitchFamily="34" charset="0"/>
              <a:cs typeface="Calibri" pitchFamily="34" charset="0"/>
            </a:endParaRPr>
          </a:p>
        </p:txBody>
      </p:sp>
      <p:pic>
        <p:nvPicPr>
          <p:cNvPr id="10245" name="Picture 5"/>
          <p:cNvPicPr>
            <a:picLocks noChangeAspect="1" noChangeArrowheads="1"/>
          </p:cNvPicPr>
          <p:nvPr/>
        </p:nvPicPr>
        <p:blipFill>
          <a:blip r:embed="rId2"/>
          <a:srcRect/>
          <a:stretch>
            <a:fillRect/>
          </a:stretch>
        </p:blipFill>
        <p:spPr bwMode="auto">
          <a:xfrm>
            <a:off x="1835696" y="1700808"/>
            <a:ext cx="5657282" cy="3312368"/>
          </a:xfrm>
          <a:prstGeom prst="rect">
            <a:avLst/>
          </a:prstGeom>
          <a:noFill/>
          <a:ln w="9525">
            <a:solidFill>
              <a:schemeClr val="tx1"/>
            </a:solid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238" y="-168301"/>
            <a:ext cx="7772400" cy="571480"/>
          </a:xfrm>
        </p:spPr>
        <p:txBody>
          <a:bodyPr>
            <a:normAutofit/>
          </a:bodyPr>
          <a:lstStyle/>
          <a:p>
            <a:pPr algn="ctr"/>
            <a:r>
              <a:rPr lang="en-AU" sz="1800" b="1" dirty="0">
                <a:solidFill>
                  <a:schemeClr val="accent1"/>
                </a:solidFill>
              </a:rPr>
              <a:t>Coaching Midfield in a 4-3-3</a:t>
            </a:r>
            <a:endParaRPr lang="en-AU" sz="18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214282" y="428604"/>
            <a:ext cx="8786874" cy="6286544"/>
          </a:xfrm>
          <a:solidFill>
            <a:schemeClr val="bg1">
              <a:lumMod val="95000"/>
            </a:schemeClr>
          </a:solidFill>
          <a:ln>
            <a:solidFill>
              <a:schemeClr val="tx1"/>
            </a:solidFill>
          </a:ln>
        </p:spPr>
        <p:txBody>
          <a:bodyPr>
            <a:normAutofit fontScale="25000" lnSpcReduction="20000"/>
          </a:bodyPr>
          <a:lstStyle/>
          <a:p>
            <a:pPr algn="l"/>
            <a:r>
              <a:rPr lang="en-AU" sz="5600" b="1" dirty="0">
                <a:solidFill>
                  <a:schemeClr val="tx1"/>
                </a:solidFill>
              </a:rPr>
              <a:t>Expose the weak side</a:t>
            </a:r>
          </a:p>
          <a:p>
            <a:pPr algn="l"/>
            <a:endParaRPr lang="en-AU" sz="5600" b="1" dirty="0">
              <a:solidFill>
                <a:schemeClr val="tx1"/>
              </a:solidFill>
            </a:endParaRPr>
          </a:p>
          <a:p>
            <a:pPr algn="l"/>
            <a:r>
              <a:rPr lang="en-AU" sz="5600" b="0" dirty="0">
                <a:solidFill>
                  <a:schemeClr val="tx1"/>
                </a:solidFill>
              </a:rPr>
              <a:t>If the opposition are defensively compact and organised, then the blue team in possession may look to draw them into an area of the pitch and exploit the space created on the ‘weak side’ or in behind. </a:t>
            </a:r>
          </a:p>
          <a:p>
            <a:pPr algn="l"/>
            <a:r>
              <a:rPr lang="en-AU" sz="5600" b="0" dirty="0">
                <a:solidFill>
                  <a:schemeClr val="tx1"/>
                </a:solidFill>
              </a:rPr>
              <a:t>Scenario Three:</a:t>
            </a:r>
          </a:p>
          <a:p>
            <a:pPr algn="l"/>
            <a:endParaRPr lang="en-AU" sz="5600" b="1" dirty="0">
              <a:solidFill>
                <a:schemeClr val="tx1"/>
              </a:solidFill>
            </a:endParaRPr>
          </a:p>
          <a:p>
            <a:pPr algn="l"/>
            <a:endParaRPr lang="en-AU" sz="5600" b="1" dirty="0">
              <a:solidFill>
                <a:schemeClr val="tx1"/>
              </a:solidFill>
            </a:endParaRPr>
          </a:p>
          <a:p>
            <a:pPr algn="l"/>
            <a:endParaRPr lang="en-AU" sz="5600" b="1" dirty="0">
              <a:solidFill>
                <a:schemeClr val="tx1"/>
              </a:solidFill>
            </a:endParaRPr>
          </a:p>
          <a:p>
            <a:pPr algn="l"/>
            <a:endParaRPr lang="en-AU" sz="5600" b="1" dirty="0">
              <a:solidFill>
                <a:schemeClr val="tx1"/>
              </a:solidFill>
            </a:endParaRPr>
          </a:p>
          <a:p>
            <a:pPr algn="l"/>
            <a:endParaRPr lang="en-AU" sz="5600" b="1" dirty="0">
              <a:solidFill>
                <a:schemeClr val="tx1"/>
              </a:solidFill>
            </a:endParaRPr>
          </a:p>
          <a:p>
            <a:pPr algn="l"/>
            <a:endParaRPr lang="en-AU" sz="5600" b="1" dirty="0">
              <a:solidFill>
                <a:schemeClr val="tx1"/>
              </a:solidFill>
            </a:endParaRPr>
          </a:p>
          <a:p>
            <a:pPr algn="l"/>
            <a:endParaRPr lang="en-AU" sz="5600" b="1" dirty="0">
              <a:solidFill>
                <a:schemeClr val="tx1"/>
              </a:solidFill>
            </a:endParaRPr>
          </a:p>
          <a:p>
            <a:pPr algn="l"/>
            <a:endParaRPr lang="en-AU" sz="5600" b="1" dirty="0">
              <a:solidFill>
                <a:schemeClr val="tx1"/>
              </a:solidFill>
            </a:endParaRPr>
          </a:p>
          <a:p>
            <a:pPr algn="l"/>
            <a:endParaRPr lang="en-AU" sz="5600" b="1" dirty="0">
              <a:solidFill>
                <a:schemeClr val="tx1"/>
              </a:solidFill>
            </a:endParaRPr>
          </a:p>
          <a:p>
            <a:pPr algn="l"/>
            <a:endParaRPr lang="en-AU" sz="5600" b="1" dirty="0">
              <a:solidFill>
                <a:schemeClr val="tx1"/>
              </a:solidFill>
            </a:endParaRPr>
          </a:p>
          <a:p>
            <a:pPr algn="l"/>
            <a:endParaRPr lang="en-AU" sz="5600" b="1" dirty="0">
              <a:solidFill>
                <a:schemeClr val="tx1"/>
              </a:solidFill>
            </a:endParaRPr>
          </a:p>
          <a:p>
            <a:pPr algn="l"/>
            <a:endParaRPr lang="en-AU" sz="5600" b="1" dirty="0">
              <a:solidFill>
                <a:schemeClr val="tx1"/>
              </a:solidFill>
            </a:endParaRPr>
          </a:p>
          <a:p>
            <a:pPr algn="l"/>
            <a:endParaRPr lang="en-AU" sz="5600" b="1" dirty="0">
              <a:solidFill>
                <a:schemeClr val="tx1"/>
              </a:solidFill>
            </a:endParaRPr>
          </a:p>
          <a:p>
            <a:pPr algn="l"/>
            <a:endParaRPr lang="en-AU" sz="5600" b="1" dirty="0">
              <a:solidFill>
                <a:schemeClr val="tx1"/>
              </a:solidFill>
            </a:endParaRPr>
          </a:p>
          <a:p>
            <a:pPr algn="l"/>
            <a:endParaRPr lang="en-AU" sz="5600" b="1" dirty="0">
              <a:solidFill>
                <a:schemeClr val="tx1"/>
              </a:solidFill>
            </a:endParaRPr>
          </a:p>
          <a:p>
            <a:pPr algn="l"/>
            <a:r>
              <a:rPr lang="en-AU" sz="5600" b="0" dirty="0">
                <a:solidFill>
                  <a:schemeClr val="tx1"/>
                </a:solidFill>
              </a:rPr>
              <a:t>In scenario 3, passing is again multi-directional as the Central Midfielders (Blue 6 and Blue 8) offer close support to provide quick passing options. </a:t>
            </a:r>
          </a:p>
          <a:p>
            <a:pPr algn="l"/>
            <a:r>
              <a:rPr lang="en-AU" sz="5600" b="0" dirty="0">
                <a:solidFill>
                  <a:schemeClr val="tx1"/>
                </a:solidFill>
              </a:rPr>
              <a:t>Once the opposition are drawn in, the blue team look to play around or through them before switching play to the Left Forward (Blue 11) or Left Back (Blue 5) on the weak side of the pitch. </a:t>
            </a:r>
          </a:p>
          <a:p>
            <a:pPr algn="l"/>
            <a:r>
              <a:rPr lang="en-AU" sz="5600" b="0" dirty="0">
                <a:solidFill>
                  <a:schemeClr val="tx1"/>
                </a:solidFill>
              </a:rPr>
              <a:t>Passing must be quick and accurate so that the opposition cannot re-adjust and slide across. Balance must also be provided in central areas by the Pivot (Blue 6) in order to switch play and also protect against the counter attack if possession is lost.</a:t>
            </a:r>
          </a:p>
          <a:p>
            <a:pPr algn="l"/>
            <a:endParaRPr lang="en-AU" sz="1200" b="0"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dirty="0">
              <a:latin typeface="Calibri" pitchFamily="34" charset="0"/>
              <a:cs typeface="Calibri" pitchFamily="34" charset="0"/>
            </a:endParaRPr>
          </a:p>
        </p:txBody>
      </p:sp>
      <p:pic>
        <p:nvPicPr>
          <p:cNvPr id="11267" name="Picture 3"/>
          <p:cNvPicPr>
            <a:picLocks noChangeAspect="1" noChangeArrowheads="1"/>
          </p:cNvPicPr>
          <p:nvPr/>
        </p:nvPicPr>
        <p:blipFill>
          <a:blip r:embed="rId2"/>
          <a:srcRect/>
          <a:stretch>
            <a:fillRect/>
          </a:stretch>
        </p:blipFill>
        <p:spPr bwMode="auto">
          <a:xfrm>
            <a:off x="1619672" y="1700808"/>
            <a:ext cx="5925594" cy="3195859"/>
          </a:xfrm>
          <a:prstGeom prst="rect">
            <a:avLst/>
          </a:prstGeom>
          <a:noFill/>
          <a:ln w="9525">
            <a:solidFill>
              <a:schemeClr val="tx1"/>
            </a:solid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300" y="5800725"/>
            <a:ext cx="485775" cy="728663"/>
          </a:xfrm>
        </p:spPr>
      </p:pic>
      <p:pic>
        <p:nvPicPr>
          <p:cNvPr id="51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3"/>
          <p:cNvSpPr txBox="1">
            <a:spLocks noChangeArrowheads="1"/>
          </p:cNvSpPr>
          <p:nvPr/>
        </p:nvSpPr>
        <p:spPr bwMode="auto">
          <a:xfrm>
            <a:off x="2789449" y="473165"/>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2" name="Picture 1"/>
          <p:cNvPicPr>
            <a:picLocks noChangeAspect="1"/>
          </p:cNvPicPr>
          <p:nvPr/>
        </p:nvPicPr>
        <p:blipFill>
          <a:blip r:embed="rId4"/>
          <a:stretch>
            <a:fillRect/>
          </a:stretch>
        </p:blipFill>
        <p:spPr>
          <a:xfrm>
            <a:off x="-364" y="4842933"/>
            <a:ext cx="9144000" cy="2038291"/>
          </a:xfrm>
          <a:prstGeom prst="rect">
            <a:avLst/>
          </a:prstGeom>
        </p:spPr>
      </p:pic>
      <p:sp>
        <p:nvSpPr>
          <p:cNvPr id="9" name="Content Placeholder 2"/>
          <p:cNvSpPr txBox="1">
            <a:spLocks/>
          </p:cNvSpPr>
          <p:nvPr/>
        </p:nvSpPr>
        <p:spPr>
          <a:xfrm>
            <a:off x="1269884" y="1268760"/>
            <a:ext cx="6603504" cy="4283188"/>
          </a:xfrm>
          <a:prstGeom prst="rect">
            <a:avLst/>
          </a:prstGeom>
        </p:spPr>
        <p:txBody>
          <a:bodyPr vert="horz" lIns="91440" tIns="45720" rIns="91440" bIns="45720" rtlCol="0">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en-AU" b="1" dirty="0">
              <a:solidFill>
                <a:schemeClr val="accent1">
                  <a:lumMod val="50000"/>
                </a:schemeClr>
              </a:solidFill>
            </a:endParaRPr>
          </a:p>
          <a:p>
            <a:pPr algn="ctr">
              <a:buFont typeface="Arial" panose="020B0604020202020204" pitchFamily="34" charset="0"/>
              <a:buNone/>
            </a:pPr>
            <a:endParaRPr lang="en-AU" b="1" dirty="0">
              <a:solidFill>
                <a:schemeClr val="accent1">
                  <a:lumMod val="50000"/>
                </a:schemeClr>
              </a:solidFill>
            </a:endParaRPr>
          </a:p>
          <a:p>
            <a:pPr algn="ctr">
              <a:buFont typeface="Arial" panose="020B0604020202020204" pitchFamily="34" charset="0"/>
              <a:buNone/>
            </a:pPr>
            <a:r>
              <a:rPr lang="en-AU" sz="4400" b="1" dirty="0">
                <a:solidFill>
                  <a:schemeClr val="accent1">
                    <a:lumMod val="50000"/>
                  </a:schemeClr>
                </a:solidFill>
              </a:rPr>
              <a:t>  </a:t>
            </a:r>
            <a:r>
              <a:rPr lang="en-AU" sz="14400" b="1" dirty="0">
                <a:solidFill>
                  <a:schemeClr val="tx2">
                    <a:lumMod val="75000"/>
                  </a:schemeClr>
                </a:solidFill>
              </a:rPr>
              <a:t>Playing Style</a:t>
            </a:r>
          </a:p>
          <a:p>
            <a:pPr algn="ctr">
              <a:buFont typeface="Arial" panose="020B0604020202020204" pitchFamily="34" charset="0"/>
              <a:buNone/>
            </a:pPr>
            <a:endParaRPr lang="en-AU" sz="17600" b="1" dirty="0">
              <a:solidFill>
                <a:schemeClr val="tx2">
                  <a:lumMod val="75000"/>
                </a:schemeClr>
              </a:solidFill>
            </a:endParaRPr>
          </a:p>
          <a:p>
            <a:r>
              <a:rPr lang="en-AU" altLang="en-US" sz="8000" dirty="0"/>
              <a:t>“A pro-active brand of Football, based on effective possession with the cutting edge provided by creative individuals. </a:t>
            </a:r>
          </a:p>
          <a:p>
            <a:endParaRPr lang="en-AU" altLang="en-US" sz="8000" dirty="0"/>
          </a:p>
          <a:p>
            <a:r>
              <a:rPr lang="en-AU" altLang="en-US" sz="8000" dirty="0"/>
              <a:t>Defensively the key components are quick transition and intelligent collective pressing. </a:t>
            </a:r>
          </a:p>
          <a:p>
            <a:endParaRPr lang="en-AU" altLang="en-US" sz="8000" dirty="0"/>
          </a:p>
          <a:p>
            <a:r>
              <a:rPr lang="en-AU" altLang="en-US" sz="8000" dirty="0"/>
              <a:t>The Playing Style is underpinned by a strong ‘team mentality’, capitalising on Australia’s traditional strengths.</a:t>
            </a:r>
          </a:p>
          <a:p>
            <a:pPr algn="ctr">
              <a:buFont typeface="Arial" panose="020B0604020202020204" pitchFamily="34" charset="0"/>
              <a:buNone/>
            </a:pPr>
            <a:endParaRPr lang="en-AU" sz="9600" b="1" dirty="0">
              <a:solidFill>
                <a:schemeClr val="tx2">
                  <a:lumMod val="75000"/>
                </a:schemeClr>
              </a:solidFill>
            </a:endParaRPr>
          </a:p>
        </p:txBody>
      </p:sp>
      <p:pic>
        <p:nvPicPr>
          <p:cNvPr id="8" name="Picture 7" descr="A close up of a sign&#10;&#10;Description automatically generated">
            <a:extLst>
              <a:ext uri="{FF2B5EF4-FFF2-40B4-BE49-F238E27FC236}">
                <a16:creationId xmlns:a16="http://schemas.microsoft.com/office/drawing/2014/main" id="{1AAEB3B5-1BD3-470E-809F-521957FD92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0" name="Picture 9">
            <a:extLst>
              <a:ext uri="{FF2B5EF4-FFF2-40B4-BE49-F238E27FC236}">
                <a16:creationId xmlns:a16="http://schemas.microsoft.com/office/drawing/2014/main" id="{8209C572-A7EC-4A27-9AD5-41A2D1D9F02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2742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519" y="-243604"/>
            <a:ext cx="7772400" cy="571480"/>
          </a:xfrm>
        </p:spPr>
        <p:txBody>
          <a:bodyPr>
            <a:normAutofit/>
          </a:bodyPr>
          <a:lstStyle/>
          <a:p>
            <a:pPr algn="ctr"/>
            <a:r>
              <a:rPr lang="en-AU" sz="1800" b="1" dirty="0">
                <a:solidFill>
                  <a:schemeClr val="accent1"/>
                </a:solidFill>
              </a:rPr>
              <a:t>Coaching Midfield in a 4-3-3</a:t>
            </a:r>
            <a:endParaRPr lang="en-AU" sz="18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214282" y="357166"/>
            <a:ext cx="8786874" cy="6357982"/>
          </a:xfrm>
          <a:solidFill>
            <a:schemeClr val="bg1">
              <a:lumMod val="95000"/>
            </a:schemeClr>
          </a:solidFill>
          <a:ln>
            <a:solidFill>
              <a:schemeClr val="tx1"/>
            </a:solidFill>
          </a:ln>
        </p:spPr>
        <p:txBody>
          <a:bodyPr>
            <a:normAutofit fontScale="85000" lnSpcReduction="20000"/>
          </a:bodyPr>
          <a:lstStyle/>
          <a:p>
            <a:pPr algn="l"/>
            <a:r>
              <a:rPr lang="en-AU" b="1" dirty="0">
                <a:solidFill>
                  <a:schemeClr val="tx1"/>
                </a:solidFill>
              </a:rPr>
              <a:t>Out of Possession</a:t>
            </a:r>
          </a:p>
          <a:p>
            <a:pPr algn="l"/>
            <a:r>
              <a:rPr lang="en-AU" b="1" dirty="0">
                <a:solidFill>
                  <a:schemeClr val="tx1"/>
                </a:solidFill>
              </a:rPr>
              <a:t>Defensive screen</a:t>
            </a:r>
          </a:p>
          <a:p>
            <a:pPr algn="l"/>
            <a:r>
              <a:rPr lang="en-AU" b="0" dirty="0">
                <a:solidFill>
                  <a:schemeClr val="tx1"/>
                </a:solidFill>
              </a:rPr>
              <a:t>When possession is lost the midfield unit are also tasked to contribute to defensive duties, with the Pivot Defensive Midfielder (Blue 6) providing a defensive screen to protect the back 4. </a:t>
            </a:r>
          </a:p>
          <a:p>
            <a:pPr algn="l"/>
            <a:r>
              <a:rPr lang="en-AU" b="0" dirty="0">
                <a:solidFill>
                  <a:schemeClr val="tx1"/>
                </a:solidFill>
              </a:rPr>
              <a:t>Scenario Four:</a:t>
            </a: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r>
              <a:rPr lang="en-AU" sz="1700" b="0" dirty="0">
                <a:solidFill>
                  <a:schemeClr val="tx1"/>
                </a:solidFill>
              </a:rPr>
              <a:t>In central areas, the Pivot (Blue 6) takes up a position to prevent a penetrating pass into the opposition Forwards (Red 9 and Red 10). </a:t>
            </a:r>
          </a:p>
          <a:p>
            <a:pPr algn="l"/>
            <a:r>
              <a:rPr lang="en-AU" sz="1700" b="0" dirty="0">
                <a:solidFill>
                  <a:schemeClr val="tx1"/>
                </a:solidFill>
              </a:rPr>
              <a:t>Central Midfielders (Blue 8 and Blue 10) must also stay connected to the midfield unit and recover to track opposition runs or press the ball. </a:t>
            </a:r>
          </a:p>
          <a:p>
            <a:pPr algn="l"/>
            <a:r>
              <a:rPr lang="en-AU" sz="1700" b="0" dirty="0">
                <a:solidFill>
                  <a:schemeClr val="tx1"/>
                </a:solidFill>
              </a:rPr>
              <a:t>If the Pivot (Blue 6) is required to step out and press the ball, rotation occurs and Blue 8 or Blue 10 will drop behind the ball to provide the defensive screen. </a:t>
            </a:r>
          </a:p>
          <a:p>
            <a:pPr algn="l"/>
            <a:endParaRPr lang="en-AU" sz="1000" b="0"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dirty="0">
              <a:latin typeface="Calibri" pitchFamily="34" charset="0"/>
              <a:cs typeface="Calibri" pitchFamily="34" charset="0"/>
            </a:endParaRPr>
          </a:p>
        </p:txBody>
      </p:sp>
      <p:pic>
        <p:nvPicPr>
          <p:cNvPr id="12290" name="Picture 2"/>
          <p:cNvPicPr>
            <a:picLocks noChangeAspect="1" noChangeArrowheads="1"/>
          </p:cNvPicPr>
          <p:nvPr/>
        </p:nvPicPr>
        <p:blipFill>
          <a:blip r:embed="rId2"/>
          <a:srcRect/>
          <a:stretch>
            <a:fillRect/>
          </a:stretch>
        </p:blipFill>
        <p:spPr bwMode="auto">
          <a:xfrm>
            <a:off x="1475656" y="1772816"/>
            <a:ext cx="5802438" cy="3140121"/>
          </a:xfrm>
          <a:prstGeom prst="rect">
            <a:avLst/>
          </a:prstGeom>
          <a:noFill/>
          <a:ln w="9525">
            <a:solidFill>
              <a:schemeClr val="tx1"/>
            </a:solid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519" y="-178583"/>
            <a:ext cx="7772400" cy="571480"/>
          </a:xfrm>
        </p:spPr>
        <p:txBody>
          <a:bodyPr>
            <a:normAutofit/>
          </a:bodyPr>
          <a:lstStyle/>
          <a:p>
            <a:pPr algn="ctr"/>
            <a:r>
              <a:rPr lang="en-AU" sz="1800" b="1" dirty="0">
                <a:solidFill>
                  <a:schemeClr val="accent1"/>
                </a:solidFill>
              </a:rPr>
              <a:t>Coaching Midfield in a 4-3-3</a:t>
            </a:r>
            <a:endParaRPr lang="en-AU" sz="18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214282" y="428604"/>
            <a:ext cx="8786874" cy="6286544"/>
          </a:xfrm>
          <a:solidFill>
            <a:schemeClr val="bg1">
              <a:lumMod val="95000"/>
            </a:schemeClr>
          </a:solidFill>
          <a:ln>
            <a:solidFill>
              <a:schemeClr val="tx1"/>
            </a:solidFill>
          </a:ln>
        </p:spPr>
        <p:txBody>
          <a:bodyPr>
            <a:normAutofit lnSpcReduction="10000"/>
          </a:bodyPr>
          <a:lstStyle/>
          <a:p>
            <a:pPr algn="l"/>
            <a:r>
              <a:rPr lang="en-AU" sz="1200" b="1" dirty="0">
                <a:solidFill>
                  <a:schemeClr val="tx1"/>
                </a:solidFill>
              </a:rPr>
              <a:t>Scenario Five:</a:t>
            </a: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r>
              <a:rPr lang="en-AU" sz="1400" b="0" dirty="0">
                <a:solidFill>
                  <a:schemeClr val="tx1"/>
                </a:solidFill>
              </a:rPr>
              <a:t>When the opposition have possession in wide areas, the Pivot (Blue 6) will slide across to protect the back 4 and restrict inside passes into the opposition forwards (Red 9 and Red 10). </a:t>
            </a:r>
          </a:p>
          <a:p>
            <a:pPr algn="l"/>
            <a:r>
              <a:rPr lang="en-AU" sz="1400" b="0" dirty="0">
                <a:solidFill>
                  <a:schemeClr val="tx1"/>
                </a:solidFill>
              </a:rPr>
              <a:t>In the above scenario, the Left Back (Blue 5) is in a position to press the ball and protect space in behind, whilst the Pivot (Blue 6) is restricting inside passes. Blue 8 is also positioned ball-side of Red 8 to prevent an inside pass to the opposition Central Midfielder.</a:t>
            </a:r>
          </a:p>
          <a:p>
            <a:pPr algn="l"/>
            <a:r>
              <a:rPr lang="en-AU" sz="1400" b="0" dirty="0">
                <a:solidFill>
                  <a:schemeClr val="tx1"/>
                </a:solidFill>
              </a:rPr>
              <a:t>Therefore, the opposition Right Midfielder (Red 7) only has options to play backwards, where the Blue team can then step out as a unit and press through Blue 11, or attempt to take on the Left Back, who also has cover from Centre Back (Blue 4) to sweep behind.</a:t>
            </a: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dirty="0">
              <a:latin typeface="Calibri" pitchFamily="34" charset="0"/>
              <a:cs typeface="Calibri" pitchFamily="34" charset="0"/>
            </a:endParaRPr>
          </a:p>
        </p:txBody>
      </p:sp>
      <p:pic>
        <p:nvPicPr>
          <p:cNvPr id="13315" name="Picture 3"/>
          <p:cNvPicPr>
            <a:picLocks noChangeAspect="1" noChangeArrowheads="1"/>
          </p:cNvPicPr>
          <p:nvPr/>
        </p:nvPicPr>
        <p:blipFill>
          <a:blip r:embed="rId2"/>
          <a:srcRect/>
          <a:stretch>
            <a:fillRect/>
          </a:stretch>
        </p:blipFill>
        <p:spPr bwMode="auto">
          <a:xfrm>
            <a:off x="1259632" y="764704"/>
            <a:ext cx="6452790" cy="3833341"/>
          </a:xfrm>
          <a:prstGeom prst="rect">
            <a:avLst/>
          </a:prstGeom>
          <a:noFill/>
          <a:ln w="9525">
            <a:solidFill>
              <a:schemeClr val="tx1"/>
            </a:solidFill>
            <a:miter lim="800000"/>
            <a:headEnd/>
            <a:tailEnd/>
          </a:ln>
          <a:effectLst/>
        </p:spPr>
      </p:pic>
      <p:cxnSp>
        <p:nvCxnSpPr>
          <p:cNvPr id="5" name="Straight Arrow Connector 4"/>
          <p:cNvCxnSpPr/>
          <p:nvPr/>
        </p:nvCxnSpPr>
        <p:spPr>
          <a:xfrm flipH="1" flipV="1">
            <a:off x="3059832" y="2708920"/>
            <a:ext cx="216024" cy="2160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2987824" y="3645024"/>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563888" y="1628800"/>
            <a:ext cx="216024" cy="720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2627784" y="3068960"/>
            <a:ext cx="72008"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519" y="-234965"/>
            <a:ext cx="7772400" cy="571480"/>
          </a:xfrm>
        </p:spPr>
        <p:txBody>
          <a:bodyPr>
            <a:normAutofit/>
          </a:bodyPr>
          <a:lstStyle/>
          <a:p>
            <a:pPr algn="ctr"/>
            <a:r>
              <a:rPr lang="en-AU" sz="1800" b="1" dirty="0">
                <a:solidFill>
                  <a:schemeClr val="accent1"/>
                </a:solidFill>
              </a:rPr>
              <a:t>Coaching Midfield in a 4-3-3</a:t>
            </a:r>
            <a:endParaRPr lang="en-AU" sz="18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214282" y="285728"/>
            <a:ext cx="8786874" cy="6572272"/>
          </a:xfrm>
          <a:solidFill>
            <a:schemeClr val="bg1">
              <a:lumMod val="95000"/>
            </a:schemeClr>
          </a:solidFill>
          <a:ln>
            <a:solidFill>
              <a:schemeClr val="tx1"/>
            </a:solidFill>
          </a:ln>
        </p:spPr>
        <p:txBody>
          <a:bodyPr>
            <a:normAutofit fontScale="92500" lnSpcReduction="10000"/>
          </a:bodyPr>
          <a:lstStyle/>
          <a:p>
            <a:pPr algn="l"/>
            <a:r>
              <a:rPr lang="en-AU" sz="1500" b="1" dirty="0">
                <a:solidFill>
                  <a:schemeClr val="tx1"/>
                </a:solidFill>
              </a:rPr>
              <a:t>Prevent central penetration</a:t>
            </a:r>
          </a:p>
          <a:p>
            <a:pPr algn="l"/>
            <a:r>
              <a:rPr lang="en-AU" sz="1500" b="0" dirty="0">
                <a:solidFill>
                  <a:schemeClr val="tx1"/>
                </a:solidFill>
              </a:rPr>
              <a:t>As there are only 3 midfielders in this system, it is important that they control and compact central areas when out of possession to prevent central penetration. </a:t>
            </a:r>
          </a:p>
          <a:p>
            <a:pPr algn="l"/>
            <a:r>
              <a:rPr lang="en-AU" sz="1500" b="0" dirty="0">
                <a:solidFill>
                  <a:schemeClr val="tx1"/>
                </a:solidFill>
              </a:rPr>
              <a:t>Scenario Six:</a:t>
            </a: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200" b="1" dirty="0">
              <a:solidFill>
                <a:schemeClr val="tx1"/>
              </a:solidFill>
            </a:endParaRPr>
          </a:p>
          <a:p>
            <a:pPr algn="l"/>
            <a:r>
              <a:rPr lang="en-AU" sz="1300" b="0" dirty="0">
                <a:solidFill>
                  <a:schemeClr val="tx1"/>
                </a:solidFill>
              </a:rPr>
              <a:t>As the blue team lose possession of the ball there is an immediate reaction and a transition to defend occurs. With the opposition Central Midfielder (Red 6) in possession, the blue Midfielders (Blue 6, 8 &amp; 10) need to make early decisions to press, recover or retreat. </a:t>
            </a:r>
          </a:p>
          <a:p>
            <a:pPr algn="l"/>
            <a:r>
              <a:rPr lang="en-AU" sz="1300" b="0" dirty="0">
                <a:solidFill>
                  <a:schemeClr val="tx1"/>
                </a:solidFill>
              </a:rPr>
              <a:t>Central Midfielder (Blue 10) is in a position to press and affect Red 6 in possession, delaying forward progress by the opposition and denying penetration through central areas.</a:t>
            </a:r>
          </a:p>
          <a:p>
            <a:pPr algn="l"/>
            <a:r>
              <a:rPr lang="en-AU" sz="1300" b="0" dirty="0">
                <a:solidFill>
                  <a:schemeClr val="tx1"/>
                </a:solidFill>
              </a:rPr>
              <a:t>The remaining 2 Midfielders (Blue 8 and Blue 6) stay connected to Blue 10 with appropriate angles and distances. This compacts the central area and prevents penetration of the midfield unit. </a:t>
            </a:r>
          </a:p>
          <a:p>
            <a:pPr algn="l"/>
            <a:r>
              <a:rPr lang="en-AU" sz="1300" b="0" dirty="0">
                <a:solidFill>
                  <a:schemeClr val="tx1"/>
                </a:solidFill>
              </a:rPr>
              <a:t>It also creates time for team mates to recover by deflecting opponents play into safer areas, as the Wide Forwards (Blue 7 and Blue 11) recover behind the ball to further compress space.</a:t>
            </a:r>
          </a:p>
          <a:p>
            <a:pPr algn="l"/>
            <a:endParaRPr lang="en-AU" sz="11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dirty="0">
              <a:latin typeface="Calibri" pitchFamily="34" charset="0"/>
              <a:cs typeface="Calibri" pitchFamily="34" charset="0"/>
            </a:endParaRPr>
          </a:p>
        </p:txBody>
      </p:sp>
      <p:pic>
        <p:nvPicPr>
          <p:cNvPr id="14338" name="Picture 2"/>
          <p:cNvPicPr>
            <a:picLocks noChangeAspect="1" noChangeArrowheads="1"/>
          </p:cNvPicPr>
          <p:nvPr/>
        </p:nvPicPr>
        <p:blipFill>
          <a:blip r:embed="rId2"/>
          <a:srcRect/>
          <a:stretch>
            <a:fillRect/>
          </a:stretch>
        </p:blipFill>
        <p:spPr bwMode="auto">
          <a:xfrm>
            <a:off x="1619672" y="1340768"/>
            <a:ext cx="5658992" cy="3178159"/>
          </a:xfrm>
          <a:prstGeom prst="rect">
            <a:avLst/>
          </a:prstGeom>
          <a:noFill/>
          <a:ln w="9525">
            <a:solidFill>
              <a:schemeClr val="tx1"/>
            </a:solid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40" y="924074"/>
            <a:ext cx="8229600" cy="642918"/>
          </a:xfrm>
        </p:spPr>
        <p:txBody>
          <a:bodyPr>
            <a:normAutofit fontScale="90000"/>
          </a:bodyPr>
          <a:lstStyle/>
          <a:p>
            <a:pPr algn="ctr"/>
            <a:br>
              <a:rPr lang="en-AU" b="1" dirty="0">
                <a:solidFill>
                  <a:schemeClr val="tx1"/>
                </a:solidFill>
              </a:rPr>
            </a:br>
            <a:r>
              <a:rPr lang="en-AU" sz="3100" b="1" dirty="0">
                <a:solidFill>
                  <a:schemeClr val="tx1"/>
                </a:solidFill>
              </a:rPr>
              <a:t>Out of Possession</a:t>
            </a:r>
            <a:endParaRPr lang="en-AU" dirty="0"/>
          </a:p>
        </p:txBody>
      </p:sp>
      <p:sp>
        <p:nvSpPr>
          <p:cNvPr id="3" name="Content Placeholder 2"/>
          <p:cNvSpPr>
            <a:spLocks noGrp="1"/>
          </p:cNvSpPr>
          <p:nvPr>
            <p:ph idx="1"/>
          </p:nvPr>
        </p:nvSpPr>
        <p:spPr>
          <a:xfrm>
            <a:off x="457200" y="1670017"/>
            <a:ext cx="8401080" cy="5143536"/>
          </a:xfrm>
        </p:spPr>
        <p:txBody>
          <a:bodyPr>
            <a:normAutofit lnSpcReduction="10000"/>
          </a:bodyPr>
          <a:lstStyle/>
          <a:p>
            <a:r>
              <a:rPr lang="en-AU" sz="1400" dirty="0"/>
              <a:t>Defensive principles</a:t>
            </a:r>
          </a:p>
          <a:p>
            <a:r>
              <a:rPr lang="en-AU" sz="1400" dirty="0"/>
              <a:t>Midfield (6 – 8 – 10): </a:t>
            </a:r>
          </a:p>
          <a:p>
            <a:r>
              <a:rPr lang="en-AU" sz="1400" dirty="0"/>
              <a:t>Cover the central and lateral defensive midfield area’s   </a:t>
            </a:r>
          </a:p>
          <a:p>
            <a:r>
              <a:rPr lang="en-AU" sz="1400" dirty="0"/>
              <a:t>Screen / shield the lines to the strikers   </a:t>
            </a:r>
          </a:p>
          <a:p>
            <a:r>
              <a:rPr lang="en-AU" sz="1400" dirty="0"/>
              <a:t>Take over positions, ‘fill’ gaps and stay ‘behind the Third least one of both) </a:t>
            </a:r>
          </a:p>
          <a:p>
            <a:r>
              <a:rPr lang="en-AU" sz="1400" dirty="0"/>
              <a:t>No. 10 Connects with no.6 &amp; no.8 to form a ‘block’ in the midfield   Covers the central offensive midfield area, Supports no.9 in pressuring the opponents central defenders</a:t>
            </a:r>
          </a:p>
          <a:p>
            <a:pPr>
              <a:buNone/>
            </a:pPr>
            <a:endParaRPr lang="en-AU" sz="1400" dirty="0"/>
          </a:p>
          <a:p>
            <a:r>
              <a:rPr lang="en-AU" sz="1400" dirty="0"/>
              <a:t>Defensive principles Midfield pointed to the rear :No. 6</a:t>
            </a:r>
          </a:p>
          <a:p>
            <a:r>
              <a:rPr lang="en-AU" sz="1400" dirty="0"/>
              <a:t>Covers the central defensive midfield area   </a:t>
            </a:r>
          </a:p>
          <a:p>
            <a:r>
              <a:rPr lang="en-AU" sz="1400" dirty="0"/>
              <a:t>Screens / shields the line to the strikers </a:t>
            </a:r>
          </a:p>
          <a:p>
            <a:r>
              <a:rPr lang="en-AU" sz="1400" dirty="0"/>
              <a:t>Takes over </a:t>
            </a:r>
            <a:r>
              <a:rPr lang="en-AU" sz="1400" dirty="0" err="1"/>
              <a:t>positions,‘fill</a:t>
            </a:r>
            <a:r>
              <a:rPr lang="en-AU" sz="1400" dirty="0"/>
              <a:t>’ gaps and always stays ‘behind the ball’   </a:t>
            </a:r>
          </a:p>
          <a:p>
            <a:r>
              <a:rPr lang="en-AU" sz="1400" dirty="0"/>
              <a:t>Ball Third level ‘winner’ with strong tactical awareness / insight, on field leadership</a:t>
            </a:r>
          </a:p>
          <a:p>
            <a:endParaRPr lang="en-AU" sz="1400" dirty="0"/>
          </a:p>
          <a:p>
            <a:r>
              <a:rPr lang="en-AU" sz="1400" dirty="0"/>
              <a:t>No’s 8 &amp; 10   </a:t>
            </a:r>
          </a:p>
          <a:p>
            <a:r>
              <a:rPr lang="en-AU" sz="1400" dirty="0"/>
              <a:t>Connect with no.6 to form a ‘block’ in the midfield </a:t>
            </a:r>
          </a:p>
          <a:p>
            <a:r>
              <a:rPr lang="en-AU" sz="1400" dirty="0"/>
              <a:t>Cover the lateral midfield area’s   </a:t>
            </a:r>
          </a:p>
          <a:p>
            <a:r>
              <a:rPr lang="en-AU" sz="1400" dirty="0"/>
              <a:t>Technical and tactical ‘all round’ midfielders that are able to cover large spaces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3131840" y="462409"/>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7" name="Picture 6" descr="A close up of a sign&#10;&#10;Description automatically generated">
            <a:extLst>
              <a:ext uri="{FF2B5EF4-FFF2-40B4-BE49-F238E27FC236}">
                <a16:creationId xmlns:a16="http://schemas.microsoft.com/office/drawing/2014/main" id="{7D9412EF-3933-49AC-9B36-A1464B0A9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8" name="Picture 9">
            <a:extLst>
              <a:ext uri="{FF2B5EF4-FFF2-40B4-BE49-F238E27FC236}">
                <a16:creationId xmlns:a16="http://schemas.microsoft.com/office/drawing/2014/main" id="{8D6E1F6F-EDD7-4BC3-BB77-29BF3747D90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
            <a:ext cx="7772400" cy="571480"/>
          </a:xfrm>
        </p:spPr>
        <p:txBody>
          <a:bodyPr>
            <a:normAutofit/>
          </a:bodyPr>
          <a:lstStyle/>
          <a:p>
            <a:endParaRPr lang="en-AU" sz="1800" dirty="0">
              <a:solidFill>
                <a:schemeClr val="accent6"/>
              </a:solidFill>
              <a:latin typeface="Calibri" pitchFamily="34" charset="0"/>
              <a:cs typeface="Calibri" pitchFamily="34" charset="0"/>
            </a:endParaRPr>
          </a:p>
        </p:txBody>
      </p:sp>
      <p:sp>
        <p:nvSpPr>
          <p:cNvPr id="3" name="Subtitle 2"/>
          <p:cNvSpPr>
            <a:spLocks noGrp="1"/>
          </p:cNvSpPr>
          <p:nvPr>
            <p:ph type="subTitle" idx="1"/>
          </p:nvPr>
        </p:nvSpPr>
        <p:spPr>
          <a:xfrm>
            <a:off x="214282" y="2996952"/>
            <a:ext cx="8786874" cy="3718196"/>
          </a:xfrm>
        </p:spPr>
        <p:txBody>
          <a:bodyPr>
            <a:normAutofit/>
          </a:bodyPr>
          <a:lstStyle/>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ctr"/>
            <a:r>
              <a:rPr lang="en-AU" sz="2800" b="1" dirty="0"/>
              <a:t>Coaching defenders in a 4-3-3</a:t>
            </a: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dirty="0">
              <a:latin typeface="Calibri" pitchFamily="34" charset="0"/>
              <a:cs typeface="Calibri"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825532" y="446664"/>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7"/>
          <p:cNvPicPr>
            <a:picLocks noChangeAspect="1"/>
          </p:cNvPicPr>
          <p:nvPr/>
        </p:nvPicPr>
        <p:blipFill>
          <a:blip r:embed="rId4"/>
          <a:stretch>
            <a:fillRect/>
          </a:stretch>
        </p:blipFill>
        <p:spPr>
          <a:xfrm>
            <a:off x="-364" y="4842933"/>
            <a:ext cx="9144000" cy="2038291"/>
          </a:xfrm>
          <a:prstGeom prst="rect">
            <a:avLst/>
          </a:prstGeom>
        </p:spPr>
      </p:pic>
      <p:pic>
        <p:nvPicPr>
          <p:cNvPr id="10" name="Picture 9" descr="A close up of a sign&#10;&#10;Description automatically generated">
            <a:extLst>
              <a:ext uri="{FF2B5EF4-FFF2-40B4-BE49-F238E27FC236}">
                <a16:creationId xmlns:a16="http://schemas.microsoft.com/office/drawing/2014/main" id="{99DD6944-39B6-4500-B519-8325DC0AB5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11" name="Picture 9">
            <a:extLst>
              <a:ext uri="{FF2B5EF4-FFF2-40B4-BE49-F238E27FC236}">
                <a16:creationId xmlns:a16="http://schemas.microsoft.com/office/drawing/2014/main" id="{C07E6AB5-E928-468A-8CEA-9484BA20305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close up of a sign&#10;&#10;Description automatically generated">
            <a:extLst>
              <a:ext uri="{FF2B5EF4-FFF2-40B4-BE49-F238E27FC236}">
                <a16:creationId xmlns:a16="http://schemas.microsoft.com/office/drawing/2014/main" id="{F0E628C6-FC57-4074-8EC1-C9E1B6AD59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1880" y="1916832"/>
            <a:ext cx="2244251" cy="188654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
            <a:ext cx="7772400" cy="428603"/>
          </a:xfrm>
        </p:spPr>
        <p:txBody>
          <a:bodyPr>
            <a:normAutofit/>
          </a:bodyPr>
          <a:lstStyle/>
          <a:p>
            <a:pPr algn="ctr"/>
            <a:r>
              <a:rPr lang="en-AU" sz="1800" b="1" dirty="0">
                <a:solidFill>
                  <a:schemeClr val="accent1"/>
                </a:solidFill>
              </a:rPr>
              <a:t>Coaching defenders in a 4-3-3</a:t>
            </a:r>
            <a:endParaRPr lang="en-AU" sz="1800" dirty="0">
              <a:solidFill>
                <a:schemeClr val="accent1"/>
              </a:solidFill>
              <a:latin typeface="Calibri" pitchFamily="34" charset="0"/>
              <a:cs typeface="Calibri" pitchFamily="34" charset="0"/>
            </a:endParaRPr>
          </a:p>
        </p:txBody>
      </p:sp>
      <p:sp>
        <p:nvSpPr>
          <p:cNvPr id="3" name="Subtitle 2"/>
          <p:cNvSpPr>
            <a:spLocks noGrp="1"/>
          </p:cNvSpPr>
          <p:nvPr>
            <p:ph type="subTitle" idx="1"/>
          </p:nvPr>
        </p:nvSpPr>
        <p:spPr>
          <a:xfrm>
            <a:off x="214282" y="428604"/>
            <a:ext cx="8786874" cy="6816820"/>
          </a:xfrm>
          <a:solidFill>
            <a:schemeClr val="bg1">
              <a:lumMod val="95000"/>
            </a:schemeClr>
          </a:solidFill>
          <a:ln>
            <a:solidFill>
              <a:schemeClr val="tx1"/>
            </a:solidFill>
          </a:ln>
        </p:spPr>
        <p:txBody>
          <a:bodyPr>
            <a:normAutofit fontScale="85000" lnSpcReduction="20000"/>
          </a:bodyPr>
          <a:lstStyle/>
          <a:p>
            <a:pPr algn="l"/>
            <a:r>
              <a:rPr lang="en-AU" sz="1700" b="0" dirty="0">
                <a:solidFill>
                  <a:schemeClr val="tx1"/>
                </a:solidFill>
              </a:rPr>
              <a:t>Here, we look at the 4-3-3 formation and how coaches can deliver the key concepts of the system to your defensive unit, when in possession and out of possession. </a:t>
            </a:r>
          </a:p>
          <a:p>
            <a:pPr algn="l"/>
            <a:r>
              <a:rPr lang="en-AU" sz="1700" b="0" dirty="0">
                <a:solidFill>
                  <a:schemeClr val="tx1"/>
                </a:solidFill>
              </a:rPr>
              <a:t>Structure</a:t>
            </a:r>
          </a:p>
          <a:p>
            <a:pPr algn="l"/>
            <a:r>
              <a:rPr lang="en-AU" sz="1700" b="0" dirty="0">
                <a:solidFill>
                  <a:schemeClr val="tx1"/>
                </a:solidFill>
              </a:rPr>
              <a:t>A Goalkeeper 2 x Centre Backs, 1 x Left Back and 1 x Right Back make up the defensive unit in the 4-3-3 formation. </a:t>
            </a: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100" b="1" dirty="0">
              <a:solidFill>
                <a:schemeClr val="tx1"/>
              </a:solidFill>
            </a:endParaRPr>
          </a:p>
          <a:p>
            <a:pPr algn="l"/>
            <a:endParaRPr lang="en-AU" sz="1300" b="1" dirty="0">
              <a:solidFill>
                <a:schemeClr val="tx1"/>
              </a:solidFill>
            </a:endParaRPr>
          </a:p>
          <a:p>
            <a:pPr algn="l"/>
            <a:r>
              <a:rPr lang="en-AU" sz="1700" b="1" dirty="0">
                <a:solidFill>
                  <a:schemeClr val="tx1"/>
                </a:solidFill>
              </a:rPr>
              <a:t>Centre Backs</a:t>
            </a:r>
          </a:p>
          <a:p>
            <a:pPr algn="l"/>
            <a:r>
              <a:rPr lang="en-AU" sz="1700" b="0" dirty="0">
                <a:solidFill>
                  <a:schemeClr val="tx1"/>
                </a:solidFill>
              </a:rPr>
              <a:t>In a 4-3-3, the Centre Backs are responsible for dominating opposition forwards and providing defensive stability, as well as allowing Full Backs to advance forwards and support the attack as the Centre Backs hold their defensive positions. Many professional teams adopting the 4-3-3 possess a ball-playing Centre Back who can launch the attack from deep and can penetrate the opposition’s first defensive line, in order to move the ball forwards towards the 3 x Central Midfielders and 3 x Forwards. </a:t>
            </a:r>
          </a:p>
          <a:p>
            <a:pPr algn="l"/>
            <a:r>
              <a:rPr lang="en-AU" sz="1700" b="0" dirty="0">
                <a:solidFill>
                  <a:schemeClr val="tx1"/>
                </a:solidFill>
              </a:rPr>
              <a:t>Full Backs</a:t>
            </a:r>
          </a:p>
          <a:p>
            <a:pPr algn="l"/>
            <a:r>
              <a:rPr lang="en-AU" sz="1700" b="0" dirty="0">
                <a:solidFill>
                  <a:schemeClr val="tx1"/>
                </a:solidFill>
              </a:rPr>
              <a:t>The role of Full Back in this system is both physically and tactically demanding, as these players are tasked with providing width and must be tactically aware of when and how to overlap/invert to support the attack. Out of possession they are also responsible for protecting and managing space in wide areas, pressuring the opposition winger, and must be comfortable defending in 1 vs. 1 situations to restrict opposition crosses. </a:t>
            </a: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b="1" dirty="0">
              <a:solidFill>
                <a:schemeClr val="tx1"/>
              </a:solidFill>
            </a:endParaRPr>
          </a:p>
          <a:p>
            <a:pPr algn="l"/>
            <a:endParaRPr lang="en-AU" sz="1000" dirty="0">
              <a:latin typeface="Calibri" pitchFamily="34" charset="0"/>
              <a:cs typeface="Calibri" pitchFamily="34" charset="0"/>
            </a:endParaRPr>
          </a:p>
        </p:txBody>
      </p:sp>
      <p:pic>
        <p:nvPicPr>
          <p:cNvPr id="15362" name="Picture 2"/>
          <p:cNvPicPr>
            <a:picLocks noChangeAspect="1" noChangeArrowheads="1"/>
          </p:cNvPicPr>
          <p:nvPr/>
        </p:nvPicPr>
        <p:blipFill>
          <a:blip r:embed="rId2"/>
          <a:srcRect/>
          <a:stretch>
            <a:fillRect/>
          </a:stretch>
        </p:blipFill>
        <p:spPr bwMode="auto">
          <a:xfrm>
            <a:off x="1979712" y="1484784"/>
            <a:ext cx="4835604" cy="3115555"/>
          </a:xfrm>
          <a:prstGeom prst="rect">
            <a:avLst/>
          </a:prstGeom>
          <a:noFill/>
          <a:ln w="9525">
            <a:solidFill>
              <a:schemeClr val="tx1"/>
            </a:solid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582594"/>
          </a:xfrm>
        </p:spPr>
        <p:txBody>
          <a:bodyPr>
            <a:normAutofit/>
          </a:bodyPr>
          <a:lstStyle/>
          <a:p>
            <a:pPr algn="ctr"/>
            <a:r>
              <a:rPr lang="en-AU" sz="2000" b="1" dirty="0">
                <a:solidFill>
                  <a:schemeClr val="accent1"/>
                </a:solidFill>
              </a:rPr>
              <a:t>Coaching defenders in a 4-3-3</a:t>
            </a:r>
            <a:endParaRPr lang="en-AU" sz="2000" dirty="0">
              <a:solidFill>
                <a:schemeClr val="accent1"/>
              </a:solidFill>
            </a:endParaRPr>
          </a:p>
        </p:txBody>
      </p:sp>
      <p:sp>
        <p:nvSpPr>
          <p:cNvPr id="3" name="Content Placeholder 2"/>
          <p:cNvSpPr>
            <a:spLocks noGrp="1"/>
          </p:cNvSpPr>
          <p:nvPr>
            <p:ph idx="1"/>
          </p:nvPr>
        </p:nvSpPr>
        <p:spPr>
          <a:xfrm>
            <a:off x="457200" y="571480"/>
            <a:ext cx="8229600" cy="6286520"/>
          </a:xfrm>
          <a:solidFill>
            <a:schemeClr val="bg1">
              <a:lumMod val="95000"/>
            </a:schemeClr>
          </a:solidFill>
          <a:ln>
            <a:solidFill>
              <a:schemeClr val="tx1"/>
            </a:solidFill>
          </a:ln>
        </p:spPr>
        <p:txBody>
          <a:bodyPr>
            <a:normAutofit/>
          </a:bodyPr>
          <a:lstStyle/>
          <a:p>
            <a:r>
              <a:rPr lang="en-AU" sz="1400" b="1" dirty="0"/>
              <a:t>Out of Possession +1 in the back line (6)</a:t>
            </a:r>
          </a:p>
          <a:p>
            <a:r>
              <a:rPr lang="en-AU" sz="1400" dirty="0"/>
              <a:t>By having tactical flexibility &amp; rotation during the transition to defend stage, or when out of possession, the team can ensure that cover &amp; support is provided in defence by always having 1 more ‘Defender’ than there are opposition Attackers; also known as the +1 Rule (6)</a:t>
            </a:r>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pPr>
              <a:buNone/>
            </a:pPr>
            <a:endParaRPr lang="en-AU" sz="1400" dirty="0"/>
          </a:p>
          <a:p>
            <a:pPr>
              <a:buNone/>
            </a:pPr>
            <a:endParaRPr lang="en-AU" sz="1400" dirty="0"/>
          </a:p>
          <a:p>
            <a:pPr>
              <a:buNone/>
            </a:pPr>
            <a:endParaRPr lang="en-AU" sz="1400" dirty="0"/>
          </a:p>
          <a:p>
            <a:r>
              <a:rPr lang="en-AU" sz="1400" dirty="0"/>
              <a:t>this scenario, the opposition have left 2 Forwards (Red 9 and 10) in advanced positions. As both Full Backs (Blue 2 and 3) have pushed forwards for the blue team, the Defensive Midfielder (Blue 6) drops in to the back line to create a 3 vs. 2 and offer cover when possession is lost, until the team can recover.</a:t>
            </a:r>
          </a:p>
        </p:txBody>
      </p:sp>
      <p:pic>
        <p:nvPicPr>
          <p:cNvPr id="7" name="Picture 6" descr="def3a.png"/>
          <p:cNvPicPr>
            <a:picLocks noChangeAspect="1"/>
          </p:cNvPicPr>
          <p:nvPr/>
        </p:nvPicPr>
        <p:blipFill>
          <a:blip r:embed="rId2"/>
          <a:stretch>
            <a:fillRect/>
          </a:stretch>
        </p:blipFill>
        <p:spPr>
          <a:xfrm>
            <a:off x="1259632" y="1772816"/>
            <a:ext cx="6377931" cy="3474004"/>
          </a:xfrm>
          <a:prstGeom prst="rect">
            <a:avLst/>
          </a:prstGeom>
          <a:ln>
            <a:solidFill>
              <a:schemeClr val="tx1"/>
            </a:solid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582594"/>
          </a:xfrm>
        </p:spPr>
        <p:txBody>
          <a:bodyPr>
            <a:normAutofit/>
          </a:bodyPr>
          <a:lstStyle/>
          <a:p>
            <a:pPr algn="ctr"/>
            <a:r>
              <a:rPr lang="en-AU" sz="2400" b="1" dirty="0">
                <a:solidFill>
                  <a:schemeClr val="accent1"/>
                </a:solidFill>
              </a:rPr>
              <a:t>Coaching defenders in a 4-3-3</a:t>
            </a:r>
            <a:endParaRPr lang="en-AU" sz="2400" dirty="0">
              <a:solidFill>
                <a:schemeClr val="accent1"/>
              </a:solidFill>
            </a:endParaRPr>
          </a:p>
        </p:txBody>
      </p:sp>
      <p:sp>
        <p:nvSpPr>
          <p:cNvPr id="3" name="Content Placeholder 2"/>
          <p:cNvSpPr>
            <a:spLocks noGrp="1"/>
          </p:cNvSpPr>
          <p:nvPr>
            <p:ph idx="1"/>
          </p:nvPr>
        </p:nvSpPr>
        <p:spPr>
          <a:xfrm>
            <a:off x="457200" y="642918"/>
            <a:ext cx="8229600" cy="5954434"/>
          </a:xfrm>
          <a:solidFill>
            <a:schemeClr val="bg1">
              <a:lumMod val="95000"/>
            </a:schemeClr>
          </a:solidFill>
          <a:ln>
            <a:solidFill>
              <a:schemeClr val="tx1"/>
            </a:solidFill>
          </a:ln>
        </p:spPr>
        <p:txBody>
          <a:bodyPr>
            <a:normAutofit/>
          </a:bodyPr>
          <a:lstStyle/>
          <a:p>
            <a:r>
              <a:rPr lang="en-AU" sz="1400" b="1" dirty="0"/>
              <a:t>Defending wide areas</a:t>
            </a:r>
          </a:p>
          <a:p>
            <a:r>
              <a:rPr lang="en-AU" sz="1400" dirty="0" err="1"/>
              <a:t>Zonal</a:t>
            </a:r>
            <a:r>
              <a:rPr lang="en-AU" sz="1400" dirty="0"/>
              <a:t> defending may be adopted by the back 4, with Defenders responsible for filling areas of space and marking any opposition players within those spaces.  </a:t>
            </a:r>
          </a:p>
          <a:p>
            <a:r>
              <a:rPr lang="en-AU" sz="1400" b="1" dirty="0"/>
              <a:t>Scenario Two:</a:t>
            </a:r>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pPr>
              <a:buNone/>
            </a:pPr>
            <a:endParaRPr lang="en-AU" sz="1400" dirty="0"/>
          </a:p>
          <a:p>
            <a:r>
              <a:rPr lang="en-AU" sz="1400" dirty="0"/>
              <a:t>This approach allows the team to have defensive shape, reduce the physical demands of man-marking, and allows the Full Back (Blue 5) to defend space in wide areas with cover and support provided by the Centre Backs (Blue 4 and 3) and Full Back (Blue 2) on the opposite side.</a:t>
            </a:r>
          </a:p>
        </p:txBody>
      </p:sp>
      <p:pic>
        <p:nvPicPr>
          <p:cNvPr id="5" name="Picture 4" descr="def4.png"/>
          <p:cNvPicPr>
            <a:picLocks noChangeAspect="1"/>
          </p:cNvPicPr>
          <p:nvPr/>
        </p:nvPicPr>
        <p:blipFill>
          <a:blip r:embed="rId2"/>
          <a:stretch>
            <a:fillRect/>
          </a:stretch>
        </p:blipFill>
        <p:spPr>
          <a:xfrm>
            <a:off x="1501334" y="2022776"/>
            <a:ext cx="6084124" cy="3241076"/>
          </a:xfrm>
          <a:prstGeom prst="rect">
            <a:avLst/>
          </a:prstGeom>
          <a:ln>
            <a:solidFill>
              <a:schemeClr val="tx1"/>
            </a:solidFill>
          </a:ln>
        </p:spPr>
      </p:pic>
      <p:cxnSp>
        <p:nvCxnSpPr>
          <p:cNvPr id="7" name="Straight Arrow Connector 6"/>
          <p:cNvCxnSpPr/>
          <p:nvPr/>
        </p:nvCxnSpPr>
        <p:spPr>
          <a:xfrm rot="16200000" flipV="1">
            <a:off x="2893207" y="3107529"/>
            <a:ext cx="21431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2857488" y="3643314"/>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3286116" y="3500438"/>
            <a:ext cx="57150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582594"/>
          </a:xfrm>
        </p:spPr>
        <p:txBody>
          <a:bodyPr/>
          <a:lstStyle/>
          <a:p>
            <a:r>
              <a:rPr lang="en-AU" sz="2400" b="1" dirty="0">
                <a:solidFill>
                  <a:srgbClr val="F79646"/>
                </a:solidFill>
              </a:rPr>
              <a:t>Coaching defenders in a 4-3-3</a:t>
            </a:r>
            <a:endParaRPr lang="en-AU" dirty="0"/>
          </a:p>
        </p:txBody>
      </p:sp>
      <p:sp>
        <p:nvSpPr>
          <p:cNvPr id="3" name="Content Placeholder 2"/>
          <p:cNvSpPr>
            <a:spLocks noGrp="1"/>
          </p:cNvSpPr>
          <p:nvPr>
            <p:ph idx="1"/>
          </p:nvPr>
        </p:nvSpPr>
        <p:spPr>
          <a:xfrm>
            <a:off x="457200" y="571480"/>
            <a:ext cx="8229600" cy="6143668"/>
          </a:xfrm>
          <a:solidFill>
            <a:schemeClr val="bg1">
              <a:lumMod val="95000"/>
            </a:schemeClr>
          </a:solidFill>
          <a:ln>
            <a:solidFill>
              <a:schemeClr val="tx1"/>
            </a:solidFill>
          </a:ln>
        </p:spPr>
        <p:txBody>
          <a:bodyPr>
            <a:normAutofit fontScale="85000" lnSpcReduction="20000"/>
          </a:bodyPr>
          <a:lstStyle/>
          <a:p>
            <a:r>
              <a:rPr lang="en-AU" sz="1500" b="1" dirty="0"/>
              <a:t>Compact space when the ball moves backwards</a:t>
            </a:r>
          </a:p>
          <a:p>
            <a:r>
              <a:rPr lang="en-AU" sz="1500" dirty="0"/>
              <a:t>When negative transition occurs and the opposition look to advance up the pitch the Blue team should aim to recover, gain defensive shape and compact the space in order to restrict decision making of players on the ball whilst being in a position to press and affect play. </a:t>
            </a:r>
          </a:p>
          <a:p>
            <a:r>
              <a:rPr lang="en-AU" sz="1500" b="1" dirty="0"/>
              <a:t>Scenario Three:</a:t>
            </a:r>
          </a:p>
          <a:p>
            <a:endParaRPr lang="en-AU" sz="1500" b="1" dirty="0"/>
          </a:p>
          <a:p>
            <a:endParaRPr lang="en-AU" sz="1500" b="1" dirty="0"/>
          </a:p>
          <a:p>
            <a:endParaRPr lang="en-AU" sz="1500" b="1" dirty="0"/>
          </a:p>
          <a:p>
            <a:endParaRPr lang="en-AU" sz="1500" b="1" dirty="0"/>
          </a:p>
          <a:p>
            <a:endParaRPr lang="en-AU" sz="1500" b="1" dirty="0"/>
          </a:p>
          <a:p>
            <a:endParaRPr lang="en-AU" sz="1500" b="1" dirty="0"/>
          </a:p>
          <a:p>
            <a:endParaRPr lang="en-AU" sz="1500" b="1" dirty="0"/>
          </a:p>
          <a:p>
            <a:endParaRPr lang="en-AU" sz="1500" b="1" dirty="0"/>
          </a:p>
          <a:p>
            <a:endParaRPr lang="en-AU" sz="1500" b="1" dirty="0"/>
          </a:p>
          <a:p>
            <a:endParaRPr lang="en-AU" sz="1500" b="1" dirty="0"/>
          </a:p>
          <a:p>
            <a:endParaRPr lang="en-AU" sz="1500" b="1" dirty="0"/>
          </a:p>
          <a:p>
            <a:endParaRPr lang="en-AU" sz="1500" b="1" dirty="0"/>
          </a:p>
          <a:p>
            <a:endParaRPr lang="en-AU" sz="1500" b="1" dirty="0"/>
          </a:p>
          <a:p>
            <a:endParaRPr lang="en-AU" sz="1500" b="1" dirty="0"/>
          </a:p>
          <a:p>
            <a:endParaRPr lang="en-AU" sz="1500" b="1" dirty="0"/>
          </a:p>
          <a:p>
            <a:pPr marL="0" indent="0">
              <a:buNone/>
            </a:pPr>
            <a:endParaRPr lang="en-AU" sz="1500" b="1" dirty="0"/>
          </a:p>
          <a:p>
            <a:r>
              <a:rPr lang="en-AU" sz="1500" dirty="0"/>
              <a:t>In the above scenario, the opposition (Red team) have penetrated the midfield unit and played the ball into the Centre Forward (Red 10). </a:t>
            </a:r>
          </a:p>
          <a:p>
            <a:r>
              <a:rPr lang="en-AU" sz="1500" dirty="0"/>
              <a:t>This forces the Centre Back (Blue 4) to press the ball whilst the remaining defensive players support the press, stay compact and compress the space. </a:t>
            </a:r>
          </a:p>
          <a:p>
            <a:r>
              <a:rPr lang="en-AU" sz="1500" dirty="0"/>
              <a:t>The positioning of the midfield unit also compacts space to restrict Red 10’s decision making time on the ball and also allows the Midfielders to track opposition runners. </a:t>
            </a:r>
          </a:p>
          <a:p>
            <a:endParaRPr lang="en-AU" sz="1000" b="1" dirty="0"/>
          </a:p>
          <a:p>
            <a:endParaRPr lang="en-AU" sz="1000" dirty="0"/>
          </a:p>
        </p:txBody>
      </p:sp>
      <p:pic>
        <p:nvPicPr>
          <p:cNvPr id="4" name="Picture 3" descr="def5.png"/>
          <p:cNvPicPr>
            <a:picLocks noChangeAspect="1"/>
          </p:cNvPicPr>
          <p:nvPr/>
        </p:nvPicPr>
        <p:blipFill>
          <a:blip r:embed="rId2"/>
          <a:stretch>
            <a:fillRect/>
          </a:stretch>
        </p:blipFill>
        <p:spPr>
          <a:xfrm>
            <a:off x="1403648" y="1628800"/>
            <a:ext cx="6164188" cy="3575229"/>
          </a:xfrm>
          <a:prstGeom prst="rect">
            <a:avLst/>
          </a:prstGeom>
          <a:ln>
            <a:solidFill>
              <a:schemeClr val="tx1"/>
            </a:solid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582594"/>
          </a:xfrm>
        </p:spPr>
        <p:txBody>
          <a:bodyPr/>
          <a:lstStyle/>
          <a:p>
            <a:pPr algn="ctr"/>
            <a:r>
              <a:rPr lang="en-AU" sz="2400" b="1" dirty="0">
                <a:solidFill>
                  <a:srgbClr val="F79646"/>
                </a:solidFill>
              </a:rPr>
              <a:t>Coaching defenders in a 4-3-3</a:t>
            </a:r>
            <a:endParaRPr lang="en-AU" dirty="0"/>
          </a:p>
        </p:txBody>
      </p:sp>
      <p:sp>
        <p:nvSpPr>
          <p:cNvPr id="3" name="Content Placeholder 2"/>
          <p:cNvSpPr>
            <a:spLocks noGrp="1"/>
          </p:cNvSpPr>
          <p:nvPr>
            <p:ph idx="1"/>
          </p:nvPr>
        </p:nvSpPr>
        <p:spPr>
          <a:xfrm>
            <a:off x="214282" y="571480"/>
            <a:ext cx="8715436" cy="6286520"/>
          </a:xfrm>
          <a:solidFill>
            <a:schemeClr val="bg1">
              <a:lumMod val="95000"/>
            </a:schemeClr>
          </a:solidFill>
          <a:ln>
            <a:solidFill>
              <a:schemeClr val="tx1"/>
            </a:solidFill>
          </a:ln>
        </p:spPr>
        <p:txBody>
          <a:bodyPr>
            <a:normAutofit/>
          </a:bodyPr>
          <a:lstStyle/>
          <a:p>
            <a:r>
              <a:rPr lang="en-AU" sz="1100" b="1" dirty="0"/>
              <a:t>In Possession</a:t>
            </a:r>
          </a:p>
          <a:p>
            <a:r>
              <a:rPr lang="en-AU" sz="1100" b="1" dirty="0"/>
              <a:t>Options in vertical channels (width)</a:t>
            </a:r>
          </a:p>
          <a:p>
            <a:r>
              <a:rPr lang="en-AU" sz="1200" dirty="0"/>
              <a:t>Attacking width in the 4-3-3 system will be provided by the Full Backs (Blue 2 and 3) and the Wide Forwards (Blue 7 and 11). A simple way to deliver this concept to your players is to imagine the pitch divided into 5 x vertical channels and, on gaining possession, the team are encouraged to provide passing option in all 5 vertical channels. </a:t>
            </a:r>
          </a:p>
          <a:p>
            <a:r>
              <a:rPr lang="en-AU" sz="1100" b="1" dirty="0"/>
              <a:t>Scenario Four:</a:t>
            </a:r>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pPr>
              <a:buNone/>
            </a:pPr>
            <a:endParaRPr lang="en-AU" sz="1100" b="1" dirty="0"/>
          </a:p>
          <a:p>
            <a:pPr>
              <a:buNone/>
            </a:pPr>
            <a:endParaRPr lang="en-AU" sz="1100" b="1" dirty="0"/>
          </a:p>
          <a:p>
            <a:pPr>
              <a:buNone/>
            </a:pPr>
            <a:endParaRPr lang="en-AU" sz="1100" b="1" dirty="0"/>
          </a:p>
          <a:p>
            <a:pPr>
              <a:buNone/>
            </a:pPr>
            <a:endParaRPr lang="en-AU" sz="1100" b="1" dirty="0"/>
          </a:p>
          <a:p>
            <a:r>
              <a:rPr lang="en-AU" sz="1200" dirty="0"/>
              <a:t>In the above scenario, Central Midfielder (Blue 6) is in possession of the ball in vertical channel 3 - central channel. </a:t>
            </a:r>
          </a:p>
          <a:p>
            <a:r>
              <a:rPr lang="en-AU" sz="1200" dirty="0"/>
              <a:t>Options are provided in all 5 vertical channels as the Full Backs (Blue 2 and 5) advance, creating width and depth to the attack whilst stretching the opposition defensive units.</a:t>
            </a:r>
          </a:p>
          <a:p>
            <a:r>
              <a:rPr lang="en-AU" sz="1200" dirty="0"/>
              <a:t>This approach also creates ‘triangles’ &amp; vertical passing options all over the pitch, as Central Midfielders (Blue 8 and 10) offer options to penetrate centrally and the Wide Forwards (Blue 7 and 11) are positioned to receive in the space between the opposition Full Backs and Centre Backs. </a:t>
            </a:r>
          </a:p>
          <a:p>
            <a:endParaRPr lang="en-AU" sz="1100" dirty="0"/>
          </a:p>
          <a:p>
            <a:endParaRPr lang="en-AU" sz="1100" b="1" dirty="0"/>
          </a:p>
          <a:p>
            <a:endParaRPr lang="en-AU" sz="1000" dirty="0"/>
          </a:p>
        </p:txBody>
      </p:sp>
      <p:pic>
        <p:nvPicPr>
          <p:cNvPr id="4" name="Picture 3" descr="def6.png"/>
          <p:cNvPicPr>
            <a:picLocks noChangeAspect="1"/>
          </p:cNvPicPr>
          <p:nvPr/>
        </p:nvPicPr>
        <p:blipFill>
          <a:blip r:embed="rId2"/>
          <a:stretch>
            <a:fillRect/>
          </a:stretch>
        </p:blipFill>
        <p:spPr>
          <a:xfrm>
            <a:off x="1547664" y="2060848"/>
            <a:ext cx="5860926" cy="2939788"/>
          </a:xfrm>
          <a:prstGeom prst="rect">
            <a:avLst/>
          </a:prstGeom>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 y="4842933"/>
            <a:ext cx="9144000" cy="2038291"/>
          </a:xfrm>
          <a:prstGeom prst="rect">
            <a:avLst/>
          </a:prstGeom>
        </p:spPr>
      </p:pic>
      <p:sp>
        <p:nvSpPr>
          <p:cNvPr id="2" name="Title 1"/>
          <p:cNvSpPr>
            <a:spLocks noGrp="1"/>
          </p:cNvSpPr>
          <p:nvPr>
            <p:ph type="title"/>
          </p:nvPr>
        </p:nvSpPr>
        <p:spPr>
          <a:xfrm>
            <a:off x="971600" y="0"/>
            <a:ext cx="7467600" cy="989034"/>
          </a:xfrm>
        </p:spPr>
        <p:txBody>
          <a:bodyPr>
            <a:normAutofit fontScale="90000"/>
          </a:bodyPr>
          <a:lstStyle/>
          <a:p>
            <a:pPr algn="ctr"/>
            <a:br>
              <a:rPr lang="en-AU" sz="3600" b="1" dirty="0">
                <a:solidFill>
                  <a:schemeClr val="accent1"/>
                </a:solidFill>
                <a:latin typeface="Franklin Gothic Medium Cond" pitchFamily="34" charset="0"/>
                <a:cs typeface="Arial" pitchFamily="34" charset="0"/>
              </a:rPr>
            </a:br>
            <a:r>
              <a:rPr lang="en-AU" sz="3200" b="1" u="sng" dirty="0">
                <a:solidFill>
                  <a:srgbClr val="002060"/>
                </a:solidFill>
                <a:latin typeface="Calibri" pitchFamily="34" charset="0"/>
                <a:cs typeface="Calibri" pitchFamily="34" charset="0"/>
              </a:rPr>
              <a:t> Playing Style </a:t>
            </a:r>
            <a:br>
              <a:rPr lang="en-AU" sz="2800" b="1" dirty="0">
                <a:solidFill>
                  <a:schemeClr val="tx2">
                    <a:lumMod val="75000"/>
                  </a:schemeClr>
                </a:solidFill>
              </a:rPr>
            </a:br>
            <a:endParaRPr lang="en-AU" dirty="0"/>
          </a:p>
        </p:txBody>
      </p:sp>
      <p:sp>
        <p:nvSpPr>
          <p:cNvPr id="3" name="Content Placeholder 2"/>
          <p:cNvSpPr>
            <a:spLocks noGrp="1"/>
          </p:cNvSpPr>
          <p:nvPr>
            <p:ph idx="1"/>
          </p:nvPr>
        </p:nvSpPr>
        <p:spPr>
          <a:xfrm>
            <a:off x="755576" y="1268760"/>
            <a:ext cx="8143932" cy="5286412"/>
          </a:xfrm>
        </p:spPr>
        <p:txBody>
          <a:bodyPr>
            <a:normAutofit/>
          </a:bodyPr>
          <a:lstStyle/>
          <a:p>
            <a:pPr algn="ctr">
              <a:buNone/>
            </a:pPr>
            <a:r>
              <a:rPr lang="en-AU" sz="1600" b="1" dirty="0">
                <a:latin typeface="Calibri" pitchFamily="34" charset="0"/>
                <a:cs typeface="Calibri" pitchFamily="34" charset="0"/>
              </a:rPr>
              <a:t>Introduce a uniform playing style and coaching style in order to develop </a:t>
            </a:r>
          </a:p>
          <a:p>
            <a:pPr algn="ctr">
              <a:buNone/>
            </a:pPr>
            <a:r>
              <a:rPr lang="en-AU" sz="1600" b="1" dirty="0">
                <a:latin typeface="Calibri" pitchFamily="34" charset="0"/>
                <a:cs typeface="Calibri" pitchFamily="34" charset="0"/>
              </a:rPr>
              <a:t>skilful and creative players.</a:t>
            </a:r>
          </a:p>
          <a:p>
            <a:pPr algn="ctr">
              <a:buNone/>
            </a:pPr>
            <a:endParaRPr lang="en-AU" sz="1600" b="1" dirty="0">
              <a:latin typeface="Calibri" pitchFamily="34" charset="0"/>
              <a:cs typeface="Calibri" pitchFamily="34" charset="0"/>
            </a:endParaRPr>
          </a:p>
          <a:p>
            <a:r>
              <a:rPr lang="en-AU" sz="1500" dirty="0">
                <a:cs typeface="Calibri" pitchFamily="34" charset="0"/>
              </a:rPr>
              <a:t>A creative possession based style of play is the best guarantee of learning and development. To develop creative players, freedom of expression is key.</a:t>
            </a:r>
          </a:p>
          <a:p>
            <a:r>
              <a:rPr lang="en-AU" sz="1500" dirty="0">
                <a:cs typeface="Calibri" pitchFamily="34" charset="0"/>
              </a:rPr>
              <a:t>Players need to learn from their mistakes and should always be encouraged to try again. If young players are criticised for losing the ball, or discouraged from trying something new, they will not learn.</a:t>
            </a:r>
          </a:p>
          <a:p>
            <a:r>
              <a:rPr lang="en-AU" sz="1500" dirty="0">
                <a:cs typeface="Calibri" pitchFamily="34" charset="0"/>
              </a:rPr>
              <a:t>Our philosophy sees the 1-4-3-3 system of play as the best format in which to develop young players. Within this formation, roles can be clearly outlined and there is a greater set of options for passing, ball retention etc which facilitates learning and provides flexibility in attacking and defending. This system of play can be played in different formats as the best approach for player development.</a:t>
            </a:r>
          </a:p>
          <a:p>
            <a:r>
              <a:rPr lang="en-AU" sz="1500" dirty="0">
                <a:cs typeface="Calibri" pitchFamily="34" charset="0"/>
              </a:rPr>
              <a:t>Coaches should encourage young players to play out from the back, through midfield, linking up with attack. Whilst the long-ball can be effective, it is no longer considered the only method of attacking play.</a:t>
            </a:r>
          </a:p>
        </p:txBody>
      </p:sp>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789449" y="495483"/>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close up of a sign&#10;&#10;Description automatically generated">
            <a:extLst>
              <a:ext uri="{FF2B5EF4-FFF2-40B4-BE49-F238E27FC236}">
                <a16:creationId xmlns:a16="http://schemas.microsoft.com/office/drawing/2014/main" id="{78C45815-33B5-47EB-BFB9-FD83CE4C02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spTree>
    <p:extLst>
      <p:ext uri="{BB962C8B-B14F-4D97-AF65-F5344CB8AC3E}">
        <p14:creationId xmlns:p14="http://schemas.microsoft.com/office/powerpoint/2010/main" val="2558047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654032"/>
          </a:xfrm>
        </p:spPr>
        <p:txBody>
          <a:bodyPr/>
          <a:lstStyle/>
          <a:p>
            <a:pPr algn="ctr"/>
            <a:r>
              <a:rPr lang="en-AU" sz="2400" b="1" dirty="0">
                <a:solidFill>
                  <a:srgbClr val="F79646"/>
                </a:solidFill>
              </a:rPr>
              <a:t>Coaching defenders in a 4-3-3</a:t>
            </a:r>
            <a:endParaRPr lang="en-AU" dirty="0"/>
          </a:p>
        </p:txBody>
      </p:sp>
      <p:sp>
        <p:nvSpPr>
          <p:cNvPr id="3" name="Content Placeholder 2"/>
          <p:cNvSpPr>
            <a:spLocks noGrp="1"/>
          </p:cNvSpPr>
          <p:nvPr>
            <p:ph idx="1"/>
          </p:nvPr>
        </p:nvSpPr>
        <p:spPr>
          <a:xfrm>
            <a:off x="457200" y="571480"/>
            <a:ext cx="8229600" cy="6143668"/>
          </a:xfrm>
          <a:solidFill>
            <a:schemeClr val="bg1">
              <a:lumMod val="95000"/>
            </a:schemeClr>
          </a:solidFill>
          <a:ln>
            <a:solidFill>
              <a:schemeClr val="tx1"/>
            </a:solidFill>
          </a:ln>
        </p:spPr>
        <p:txBody>
          <a:bodyPr>
            <a:normAutofit/>
          </a:bodyPr>
          <a:lstStyle/>
          <a:p>
            <a:r>
              <a:rPr lang="en-AU" sz="1200" b="1" dirty="0"/>
              <a:t>Positioning with team mate on ‘same side’</a:t>
            </a:r>
          </a:p>
          <a:p>
            <a:r>
              <a:rPr lang="en-AU" sz="1200" dirty="0"/>
              <a:t>In order to provide options to penetrate and advance up the field, there also needs to be a positional relationship with team mates on the same side of the pitch. This means that if the Right Back (Blue 2) adopts a position in channel 5, then the Right Forward (Blue 7) takes up a position in channel 4 and vice versa, so that they do not take up each others space and also provide angled passing options.  </a:t>
            </a:r>
          </a:p>
          <a:p>
            <a:endParaRPr lang="en-AU" sz="1200" dirty="0"/>
          </a:p>
          <a:p>
            <a:r>
              <a:rPr lang="en-AU" sz="1200" b="1" dirty="0"/>
              <a:t>Dependent on position of the ball</a:t>
            </a:r>
          </a:p>
          <a:p>
            <a:r>
              <a:rPr lang="en-AU" sz="1200" dirty="0"/>
              <a:t>This concept is also dependant on positioning of the ball, for example if the ball is in channel 1 then a passing option does not need to be provided in channel 5 until the ball moves infield and the same the other way around. This is because a direct pass from channel 1 to 5 may be difficult to execute, allows time for the opposition to shift and slide as the ball travels, and if intercepted the player in the far channel may not be able to recover against the opposition's counter attack. </a:t>
            </a:r>
          </a:p>
          <a:p>
            <a:endParaRPr lang="en-AU" dirty="0"/>
          </a:p>
        </p:txBody>
      </p:sp>
      <p:pic>
        <p:nvPicPr>
          <p:cNvPr id="4" name="Picture 3" descr="def6.png"/>
          <p:cNvPicPr>
            <a:picLocks noChangeAspect="1"/>
          </p:cNvPicPr>
          <p:nvPr/>
        </p:nvPicPr>
        <p:blipFill>
          <a:blip r:embed="rId2"/>
          <a:stretch>
            <a:fillRect/>
          </a:stretch>
        </p:blipFill>
        <p:spPr>
          <a:xfrm>
            <a:off x="1475656" y="3068960"/>
            <a:ext cx="5763724" cy="3180136"/>
          </a:xfrm>
          <a:prstGeom prst="rect">
            <a:avLst/>
          </a:prstGeom>
          <a:ln>
            <a:solidFill>
              <a:schemeClr val="tx1"/>
            </a:solid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654032"/>
          </a:xfrm>
        </p:spPr>
        <p:txBody>
          <a:bodyPr/>
          <a:lstStyle/>
          <a:p>
            <a:pPr algn="ctr"/>
            <a:r>
              <a:rPr lang="en-AU" sz="2400" b="1" dirty="0">
                <a:solidFill>
                  <a:srgbClr val="F79646"/>
                </a:solidFill>
              </a:rPr>
              <a:t>Coaching defenders in a 4-3-3</a:t>
            </a:r>
            <a:endParaRPr lang="en-AU" dirty="0"/>
          </a:p>
        </p:txBody>
      </p:sp>
      <p:sp>
        <p:nvSpPr>
          <p:cNvPr id="3" name="Content Placeholder 2"/>
          <p:cNvSpPr>
            <a:spLocks noGrp="1"/>
          </p:cNvSpPr>
          <p:nvPr>
            <p:ph idx="1"/>
          </p:nvPr>
        </p:nvSpPr>
        <p:spPr>
          <a:xfrm>
            <a:off x="457200" y="642918"/>
            <a:ext cx="8229600" cy="6215082"/>
          </a:xfrm>
          <a:solidFill>
            <a:schemeClr val="bg1">
              <a:lumMod val="95000"/>
            </a:schemeClr>
          </a:solidFill>
          <a:ln>
            <a:solidFill>
              <a:schemeClr val="tx1"/>
            </a:solidFill>
          </a:ln>
        </p:spPr>
        <p:txBody>
          <a:bodyPr>
            <a:normAutofit lnSpcReduction="10000"/>
          </a:bodyPr>
          <a:lstStyle/>
          <a:p>
            <a:r>
              <a:rPr lang="en-AU" sz="1100" b="1" dirty="0"/>
              <a:t>Counter attack</a:t>
            </a:r>
          </a:p>
          <a:p>
            <a:r>
              <a:rPr lang="en-AU" sz="1200" dirty="0"/>
              <a:t>When positive transition occurs and defenders regain possession, their first option should be to play forwards and exploit space whilst the opposition are still transitioning to defend. This may be through a penetrating pass into space or a ball forward to feet, as the 3 x Forwards force the opposition defensive line as far back as possible. </a:t>
            </a:r>
          </a:p>
          <a:p>
            <a:r>
              <a:rPr lang="en-AU" sz="1100" b="1" dirty="0"/>
              <a:t>Scenario Five:</a:t>
            </a:r>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pPr marL="0" indent="0">
              <a:buNone/>
            </a:pPr>
            <a:endParaRPr lang="en-AU" sz="1100" b="1" dirty="0"/>
          </a:p>
          <a:p>
            <a:r>
              <a:rPr lang="en-AU" sz="1300" dirty="0"/>
              <a:t>In scenario five, Centre Back (Blue 4) has intercepted a pass from opposition Right Midfield (Red 7). As the red team are still in transition and in an attacking shape, the blue team have the opportunity to utilise the front 3 and counter attack from deep. </a:t>
            </a:r>
          </a:p>
          <a:p>
            <a:r>
              <a:rPr lang="en-AU" sz="1300" dirty="0"/>
              <a:t>This may be through quick combination play and a pass to Central Midfielder (Blue 6) to then play forwards. </a:t>
            </a:r>
          </a:p>
          <a:p>
            <a:r>
              <a:rPr lang="en-AU" sz="1300" dirty="0"/>
              <a:t>Alternatively, the Centre Back (Blue 4) may recognise the opportunity to play into the space behind the opposition defence for the runs of the 3 x Forwards.</a:t>
            </a:r>
          </a:p>
          <a:p>
            <a:endParaRPr lang="en-AU" sz="1100" b="1" dirty="0"/>
          </a:p>
          <a:p>
            <a:endParaRPr lang="en-AU" dirty="0"/>
          </a:p>
        </p:txBody>
      </p:sp>
      <p:pic>
        <p:nvPicPr>
          <p:cNvPr id="4" name="Picture 3" descr="def7.png"/>
          <p:cNvPicPr>
            <a:picLocks noChangeAspect="1"/>
          </p:cNvPicPr>
          <p:nvPr/>
        </p:nvPicPr>
        <p:blipFill>
          <a:blip r:embed="rId2"/>
          <a:stretch>
            <a:fillRect/>
          </a:stretch>
        </p:blipFill>
        <p:spPr>
          <a:xfrm>
            <a:off x="1763688" y="1844824"/>
            <a:ext cx="5801298" cy="2927758"/>
          </a:xfrm>
          <a:prstGeom prst="rect">
            <a:avLst/>
          </a:prstGeom>
          <a:ln>
            <a:solidFill>
              <a:schemeClr val="tx1"/>
            </a:solid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6215106"/>
          </a:xfrm>
          <a:solidFill>
            <a:schemeClr val="bg1">
              <a:lumMod val="95000"/>
            </a:schemeClr>
          </a:solidFill>
          <a:ln>
            <a:solidFill>
              <a:schemeClr val="tx1"/>
            </a:solidFill>
          </a:ln>
        </p:spPr>
        <p:txBody>
          <a:bodyPr>
            <a:normAutofit lnSpcReduction="10000"/>
          </a:bodyPr>
          <a:lstStyle/>
          <a:p>
            <a:r>
              <a:rPr lang="en-AU" sz="1400" b="1" dirty="0"/>
              <a:t>Playing out from the back</a:t>
            </a:r>
          </a:p>
          <a:p>
            <a:r>
              <a:rPr lang="en-AU" sz="1400" dirty="0"/>
              <a:t>As the 4-3-3 system is designed to retain possession and advance up the pitch whilst in control of the ball, playing out from the back is a key concept. </a:t>
            </a:r>
          </a:p>
          <a:p>
            <a:pPr marL="0" indent="0">
              <a:buNone/>
            </a:pPr>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endParaRPr lang="en-AU" sz="1100" b="1" dirty="0"/>
          </a:p>
          <a:p>
            <a:pPr>
              <a:buNone/>
            </a:pPr>
            <a:endParaRPr lang="en-AU" sz="1100" b="1" dirty="0"/>
          </a:p>
          <a:p>
            <a:pPr>
              <a:buNone/>
            </a:pPr>
            <a:endParaRPr lang="en-AU" sz="1100" b="1" dirty="0"/>
          </a:p>
          <a:p>
            <a:r>
              <a:rPr lang="en-AU" sz="1600" dirty="0"/>
              <a:t>Team shape is key to playing out from the back in a 4-3-3, as the Centre Backs (Blue 4 and 3) split and the Full Backs (Blue 2 and 5) advance forwards to provide width and depth to the attack.</a:t>
            </a:r>
          </a:p>
        </p:txBody>
      </p:sp>
      <p:pic>
        <p:nvPicPr>
          <p:cNvPr id="4" name="Picture 3" descr="def8.png"/>
          <p:cNvPicPr>
            <a:picLocks noChangeAspect="1"/>
          </p:cNvPicPr>
          <p:nvPr/>
        </p:nvPicPr>
        <p:blipFill>
          <a:blip r:embed="rId2"/>
          <a:stretch>
            <a:fillRect/>
          </a:stretch>
        </p:blipFill>
        <p:spPr>
          <a:xfrm>
            <a:off x="1100633" y="1484784"/>
            <a:ext cx="6665964" cy="3898597"/>
          </a:xfrm>
          <a:prstGeom prst="rect">
            <a:avLst/>
          </a:prstGeom>
          <a:ln>
            <a:solidFill>
              <a:schemeClr val="tx1"/>
            </a:solid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6112"/>
            <a:ext cx="6048672" cy="582594"/>
          </a:xfrm>
        </p:spPr>
        <p:txBody>
          <a:bodyPr/>
          <a:lstStyle/>
          <a:p>
            <a:r>
              <a:rPr lang="en-AU" sz="2400" b="1" dirty="0">
                <a:solidFill>
                  <a:srgbClr val="F79646"/>
                </a:solidFill>
              </a:rPr>
              <a:t>Coaching </a:t>
            </a:r>
            <a:r>
              <a:rPr lang="en-AU" sz="2400" b="1" dirty="0">
                <a:solidFill>
                  <a:schemeClr val="accent1"/>
                </a:solidFill>
              </a:rPr>
              <a:t>Playing out from the back </a:t>
            </a:r>
            <a:r>
              <a:rPr lang="en-AU" sz="2400" b="1" dirty="0">
                <a:solidFill>
                  <a:srgbClr val="F79646"/>
                </a:solidFill>
              </a:rPr>
              <a:t>in a 4-3-3</a:t>
            </a:r>
            <a:endParaRPr lang="en-AU" dirty="0"/>
          </a:p>
        </p:txBody>
      </p:sp>
      <p:sp>
        <p:nvSpPr>
          <p:cNvPr id="3" name="Content Placeholder 2"/>
          <p:cNvSpPr>
            <a:spLocks noGrp="1"/>
          </p:cNvSpPr>
          <p:nvPr>
            <p:ph idx="1"/>
          </p:nvPr>
        </p:nvSpPr>
        <p:spPr>
          <a:xfrm>
            <a:off x="457200" y="571480"/>
            <a:ext cx="8229600" cy="6286520"/>
          </a:xfrm>
          <a:solidFill>
            <a:schemeClr val="bg1">
              <a:lumMod val="95000"/>
            </a:schemeClr>
          </a:solidFill>
          <a:ln>
            <a:solidFill>
              <a:schemeClr val="tx1"/>
            </a:solidFill>
          </a:ln>
        </p:spPr>
        <p:txBody>
          <a:bodyPr>
            <a:normAutofit fontScale="85000" lnSpcReduction="20000"/>
          </a:bodyPr>
          <a:lstStyle/>
          <a:p>
            <a:r>
              <a:rPr lang="en-AU" sz="1200" b="1" dirty="0"/>
              <a:t>Scenario Seven:</a:t>
            </a:r>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endParaRPr lang="en-AU" sz="1000" b="1" dirty="0"/>
          </a:p>
          <a:p>
            <a:pPr marL="0" indent="0">
              <a:buNone/>
            </a:pPr>
            <a:endParaRPr lang="en-AU" sz="1100" b="1" dirty="0"/>
          </a:p>
          <a:p>
            <a:r>
              <a:rPr lang="en-AU" sz="1800" dirty="0"/>
              <a:t>If the opposition team decide to press aggressively and high up the pitch, the Centre Backs (Blue 4 and 3) may split deeper and take up a position in line with the 6 yard box. Opposition players will not want to track players into these positions as they can easily be penetrated and then have to recover. </a:t>
            </a:r>
          </a:p>
          <a:p>
            <a:r>
              <a:rPr lang="en-AU" sz="1800" dirty="0"/>
              <a:t>Additionally, the Midfielders (Blue 6 and 8) also drop deep to provide additional support and passing options between the lines to play through the high press. </a:t>
            </a:r>
          </a:p>
          <a:p>
            <a:endParaRPr lang="en-AU" sz="1000" dirty="0"/>
          </a:p>
        </p:txBody>
      </p:sp>
      <p:pic>
        <p:nvPicPr>
          <p:cNvPr id="4" name="Picture 3" descr="def9.png"/>
          <p:cNvPicPr>
            <a:picLocks noChangeAspect="1"/>
          </p:cNvPicPr>
          <p:nvPr/>
        </p:nvPicPr>
        <p:blipFill>
          <a:blip r:embed="rId2"/>
          <a:stretch>
            <a:fillRect/>
          </a:stretch>
        </p:blipFill>
        <p:spPr>
          <a:xfrm>
            <a:off x="968172" y="908720"/>
            <a:ext cx="6996830" cy="4211055"/>
          </a:xfrm>
          <a:prstGeom prst="rect">
            <a:avLst/>
          </a:prstGeom>
          <a:ln>
            <a:solidFill>
              <a:schemeClr val="tx1"/>
            </a:solid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721" y="3717032"/>
            <a:ext cx="7467600" cy="2684912"/>
          </a:xfrm>
        </p:spPr>
        <p:txBody>
          <a:bodyPr/>
          <a:lstStyle/>
          <a:p>
            <a:pPr algn="ctr"/>
            <a:r>
              <a:rPr lang="en-AU" dirty="0"/>
              <a:t>Set Play </a:t>
            </a:r>
            <a:r>
              <a:rPr lang="en-AU" sz="2000" dirty="0"/>
              <a:t>Zonal Marking</a:t>
            </a:r>
            <a:endParaRPr lang="en-AU" dirty="0"/>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364" y="4842933"/>
            <a:ext cx="9144000" cy="2038291"/>
          </a:xfrm>
          <a:prstGeom prst="rect">
            <a:avLst/>
          </a:prstGeom>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7" descr="A close up of a sign&#10;&#10;Description automatically generated">
            <a:extLst>
              <a:ext uri="{FF2B5EF4-FFF2-40B4-BE49-F238E27FC236}">
                <a16:creationId xmlns:a16="http://schemas.microsoft.com/office/drawing/2014/main" id="{ED45F5B1-BFA2-4FB7-A830-62B00009ED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CFA41321-ED85-43B5-B44E-454D9106B7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sign&#10;&#10;Description automatically generated">
            <a:extLst>
              <a:ext uri="{FF2B5EF4-FFF2-40B4-BE49-F238E27FC236}">
                <a16:creationId xmlns:a16="http://schemas.microsoft.com/office/drawing/2014/main" id="{C7371AC8-6F25-4A7D-936D-AE4262C5E8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880" y="1916832"/>
            <a:ext cx="2244251" cy="1886540"/>
          </a:xfrm>
          <a:prstGeom prst="rect">
            <a:avLst/>
          </a:prstGeom>
        </p:spPr>
      </p:pic>
    </p:spTree>
    <p:extLst>
      <p:ext uri="{BB962C8B-B14F-4D97-AF65-F5344CB8AC3E}">
        <p14:creationId xmlns:p14="http://schemas.microsoft.com/office/powerpoint/2010/main" val="12003734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 y="4842933"/>
            <a:ext cx="9144000" cy="2038291"/>
          </a:xfrm>
          <a:prstGeom prst="rect">
            <a:avLst/>
          </a:prstGeom>
        </p:spPr>
      </p:pic>
      <p:sp>
        <p:nvSpPr>
          <p:cNvPr id="2" name="Title 1"/>
          <p:cNvSpPr>
            <a:spLocks noGrp="1"/>
          </p:cNvSpPr>
          <p:nvPr>
            <p:ph type="title"/>
          </p:nvPr>
        </p:nvSpPr>
        <p:spPr>
          <a:xfrm>
            <a:off x="971600" y="1114425"/>
            <a:ext cx="7886700" cy="467147"/>
          </a:xfrm>
        </p:spPr>
        <p:txBody>
          <a:bodyPr>
            <a:normAutofit/>
          </a:bodyPr>
          <a:lstStyle/>
          <a:p>
            <a:r>
              <a:rPr lang="en-AU" sz="1600" b="1" dirty="0"/>
              <a:t>Three strategies for defending corners: Zonal, Man to Man and Mixed Zonal/Man to Man</a:t>
            </a:r>
            <a:endParaRPr lang="en-AU" sz="1600" dirty="0"/>
          </a:p>
        </p:txBody>
      </p:sp>
      <p:sp>
        <p:nvSpPr>
          <p:cNvPr id="3" name="Content Placeholder 2"/>
          <p:cNvSpPr>
            <a:spLocks noGrp="1"/>
          </p:cNvSpPr>
          <p:nvPr>
            <p:ph idx="1"/>
          </p:nvPr>
        </p:nvSpPr>
        <p:spPr>
          <a:xfrm>
            <a:off x="869607" y="1594598"/>
            <a:ext cx="7467600" cy="4354681"/>
          </a:xfrm>
        </p:spPr>
        <p:txBody>
          <a:bodyPr>
            <a:normAutofit fontScale="70000" lnSpcReduction="20000"/>
          </a:bodyPr>
          <a:lstStyle/>
          <a:p>
            <a:r>
              <a:rPr lang="en-AU" b="1" dirty="0"/>
              <a:t>Zonal Marking</a:t>
            </a:r>
          </a:p>
          <a:p>
            <a:r>
              <a:rPr lang="en-AU" dirty="0"/>
              <a:t>Zonal marking is where defenders are given responsibility for an area of the pitch (for example, a specific section of the penalty box at corners), whilst defending. Coaches are increasingly using the zonal marking strategy, because it offers better defensive coverage, when implemented properly.</a:t>
            </a:r>
          </a:p>
          <a:p>
            <a:r>
              <a:rPr lang="en-AU" dirty="0"/>
              <a:t>Positives of zonal marking</a:t>
            </a:r>
          </a:p>
          <a:p>
            <a:r>
              <a:rPr lang="en-AU" dirty="0"/>
              <a:t>Defenders are always in position to attack the ball.</a:t>
            </a:r>
          </a:p>
          <a:p>
            <a:r>
              <a:rPr lang="en-AU" dirty="0"/>
              <a:t>Defenders do not get blocked off.</a:t>
            </a:r>
          </a:p>
          <a:p>
            <a:r>
              <a:rPr lang="en-AU" dirty="0"/>
              <a:t>No gaps for the attackers to exploit.</a:t>
            </a:r>
          </a:p>
          <a:p>
            <a:r>
              <a:rPr lang="en-AU" dirty="0"/>
              <a:t>Coaches can put specific players in certain zones (for example, the best header of the ball in the near post zone).</a:t>
            </a:r>
          </a:p>
          <a:p>
            <a:endParaRPr lang="en-AU" dirty="0"/>
          </a:p>
          <a:p>
            <a:pPr marL="0" indent="0">
              <a:buNone/>
            </a:pPr>
            <a:r>
              <a:rPr lang="en-AU" b="1" u="sng" dirty="0"/>
              <a:t>Negatives of zonal marking</a:t>
            </a:r>
          </a:p>
          <a:p>
            <a:r>
              <a:rPr lang="en-AU" dirty="0"/>
              <a:t>Attackers might get a run on the defender.</a:t>
            </a:r>
          </a:p>
          <a:p>
            <a:r>
              <a:rPr lang="en-AU" dirty="0"/>
              <a:t>Players pass on responsibility.</a:t>
            </a:r>
          </a:p>
          <a:p>
            <a:r>
              <a:rPr lang="en-AU" dirty="0"/>
              <a:t>The distance between players needs to be correct (no margin for error).</a:t>
            </a:r>
          </a:p>
          <a:p>
            <a:r>
              <a:rPr lang="en-AU" dirty="0"/>
              <a:t>It takes time to work on this strategy on the training ground.</a:t>
            </a:r>
          </a:p>
          <a:p>
            <a:r>
              <a:rPr lang="en-AU" dirty="0"/>
              <a:t>Requires excellent communication between players.</a:t>
            </a:r>
          </a:p>
          <a:p>
            <a:pPr algn="ctr"/>
            <a:endParaRPr lang="en-AU" dirty="0"/>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7" descr="A close up of a sign&#10;&#10;Description automatically generated">
            <a:extLst>
              <a:ext uri="{FF2B5EF4-FFF2-40B4-BE49-F238E27FC236}">
                <a16:creationId xmlns:a16="http://schemas.microsoft.com/office/drawing/2014/main" id="{7904A029-A831-494B-BA38-BDE33E1790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4DED5F58-FFCC-43F3-A8FA-48FB0D9C60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8837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 y="4842933"/>
            <a:ext cx="9144000" cy="2038291"/>
          </a:xfrm>
          <a:prstGeom prst="rect">
            <a:avLst/>
          </a:prstGeom>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3" name="Picture 2"/>
          <p:cNvPicPr>
            <a:picLocks noChangeAspect="1"/>
          </p:cNvPicPr>
          <p:nvPr/>
        </p:nvPicPr>
        <p:blipFill>
          <a:blip r:embed="rId4"/>
          <a:stretch>
            <a:fillRect/>
          </a:stretch>
        </p:blipFill>
        <p:spPr>
          <a:xfrm>
            <a:off x="875936" y="1268760"/>
            <a:ext cx="7391400" cy="4886325"/>
          </a:xfrm>
          <a:prstGeom prst="rect">
            <a:avLst/>
          </a:prstGeom>
        </p:spPr>
      </p:pic>
      <p:pic>
        <p:nvPicPr>
          <p:cNvPr id="8" name="Picture 7" descr="A close up of a sign&#10;&#10;Description automatically generated">
            <a:extLst>
              <a:ext uri="{FF2B5EF4-FFF2-40B4-BE49-F238E27FC236}">
                <a16:creationId xmlns:a16="http://schemas.microsoft.com/office/drawing/2014/main" id="{8BF83B92-93F0-40B9-8988-05BCB2B40C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5B9D9D9D-8D5B-4494-BB14-B484C1118DF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9780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 y="4842933"/>
            <a:ext cx="9144000" cy="2038291"/>
          </a:xfrm>
          <a:prstGeom prst="rect">
            <a:avLst/>
          </a:prstGeom>
        </p:spPr>
      </p:pic>
      <p:sp>
        <p:nvSpPr>
          <p:cNvPr id="2" name="Title 1"/>
          <p:cNvSpPr>
            <a:spLocks noGrp="1"/>
          </p:cNvSpPr>
          <p:nvPr>
            <p:ph type="title"/>
          </p:nvPr>
        </p:nvSpPr>
        <p:spPr>
          <a:xfrm>
            <a:off x="971600" y="1114425"/>
            <a:ext cx="7886700" cy="467147"/>
          </a:xfrm>
        </p:spPr>
        <p:txBody>
          <a:bodyPr>
            <a:normAutofit/>
          </a:bodyPr>
          <a:lstStyle/>
          <a:p>
            <a:r>
              <a:rPr lang="en-AU" sz="1600" b="1" u="sng" dirty="0"/>
              <a:t>Zonal Marking</a:t>
            </a:r>
          </a:p>
        </p:txBody>
      </p:sp>
      <p:sp>
        <p:nvSpPr>
          <p:cNvPr id="3" name="Content Placeholder 2"/>
          <p:cNvSpPr>
            <a:spLocks noGrp="1"/>
          </p:cNvSpPr>
          <p:nvPr>
            <p:ph idx="1"/>
          </p:nvPr>
        </p:nvSpPr>
        <p:spPr>
          <a:xfrm>
            <a:off x="869607" y="1757660"/>
            <a:ext cx="7467600" cy="4263628"/>
          </a:xfrm>
        </p:spPr>
        <p:txBody>
          <a:bodyPr>
            <a:normAutofit fontScale="77500" lnSpcReduction="20000"/>
          </a:bodyPr>
          <a:lstStyle/>
          <a:p>
            <a:r>
              <a:rPr lang="en-AU" b="1" dirty="0"/>
              <a:t>Roles and responsibilities</a:t>
            </a:r>
          </a:p>
          <a:p>
            <a:r>
              <a:rPr lang="en-AU" dirty="0"/>
              <a:t>Player 1. GK should command the 6-yard box and prepare to make reaction saves.</a:t>
            </a:r>
          </a:p>
          <a:p>
            <a:r>
              <a:rPr lang="en-AU" dirty="0"/>
              <a:t>Player 2. To stay arms distance away from the front post and make the goal as small as possible for the attacking players. If the opposition play a short corner go and press the ball.</a:t>
            </a:r>
          </a:p>
          <a:p>
            <a:r>
              <a:rPr lang="en-AU" dirty="0"/>
              <a:t>Player 3. Defend zone 6 on line with the near post and the penalty spot. Attack the ball.</a:t>
            </a:r>
          </a:p>
          <a:p>
            <a:r>
              <a:rPr lang="en-AU" dirty="0"/>
              <a:t>Player 4. Defend central zone 3 on the 6-yard box. Attack the ball.</a:t>
            </a:r>
          </a:p>
          <a:p>
            <a:r>
              <a:rPr lang="en-AU" dirty="0"/>
              <a:t>Player 5. Defend zone 1, front post space. Attack the ball. If the opposition play a short corner go and press the ball.</a:t>
            </a:r>
          </a:p>
          <a:p>
            <a:r>
              <a:rPr lang="en-AU" dirty="0"/>
              <a:t>Player 6. Defend zone 2. Attack the ball.</a:t>
            </a:r>
          </a:p>
          <a:p>
            <a:r>
              <a:rPr lang="en-AU" dirty="0"/>
              <a:t>Player 7. Defend zone 5 and back post space. Any corner to the back-post attack the ball.</a:t>
            </a:r>
          </a:p>
          <a:p>
            <a:r>
              <a:rPr lang="en-AU" dirty="0"/>
              <a:t>Player 8. Defend zone 4. Attack the ball.</a:t>
            </a:r>
          </a:p>
          <a:p>
            <a:r>
              <a:rPr lang="en-AU" dirty="0"/>
              <a:t>Player 9. Defend zone 7, penalty spot area. Attack the ball.</a:t>
            </a:r>
          </a:p>
          <a:p>
            <a:r>
              <a:rPr lang="en-AU" dirty="0"/>
              <a:t>Player 10. Edge of the box space. Win any second balls.</a:t>
            </a:r>
          </a:p>
          <a:p>
            <a:r>
              <a:rPr lang="en-AU" dirty="0"/>
              <a:t>Player 11. Defend zone 8. Attack the ball.</a:t>
            </a:r>
          </a:p>
          <a:p>
            <a:pPr algn="ctr"/>
            <a:endParaRPr lang="en-AU" dirty="0"/>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7" descr="A close up of a sign&#10;&#10;Description automatically generated">
            <a:extLst>
              <a:ext uri="{FF2B5EF4-FFF2-40B4-BE49-F238E27FC236}">
                <a16:creationId xmlns:a16="http://schemas.microsoft.com/office/drawing/2014/main" id="{107C2749-7FB7-42CF-B67B-2D8365747F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DB7277D7-6D59-47E4-B61D-3C0FD5D0DFC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9666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721" y="3717032"/>
            <a:ext cx="7467600" cy="2684912"/>
          </a:xfrm>
        </p:spPr>
        <p:txBody>
          <a:bodyPr/>
          <a:lstStyle/>
          <a:p>
            <a:pPr algn="ctr"/>
            <a:r>
              <a:rPr lang="en-AU" dirty="0"/>
              <a:t>Set Play Man-To-Man Marking</a:t>
            </a:r>
          </a:p>
          <a:p>
            <a:pPr algn="ctr"/>
            <a:endParaRPr lang="en-AU" dirty="0"/>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364" y="4842933"/>
            <a:ext cx="9144000" cy="2038291"/>
          </a:xfrm>
          <a:prstGeom prst="rect">
            <a:avLst/>
          </a:prstGeom>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7" descr="A close up of a sign&#10;&#10;Description automatically generated">
            <a:extLst>
              <a:ext uri="{FF2B5EF4-FFF2-40B4-BE49-F238E27FC236}">
                <a16:creationId xmlns:a16="http://schemas.microsoft.com/office/drawing/2014/main" id="{53D19718-7E16-4612-90A9-132B918EC3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97D9B34D-3B54-46C7-8AA1-C90A07B389D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sign&#10;&#10;Description automatically generated">
            <a:extLst>
              <a:ext uri="{FF2B5EF4-FFF2-40B4-BE49-F238E27FC236}">
                <a16:creationId xmlns:a16="http://schemas.microsoft.com/office/drawing/2014/main" id="{D6FCF74A-20BE-4635-9150-B1C311458C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880" y="1916832"/>
            <a:ext cx="2244251" cy="1886540"/>
          </a:xfrm>
          <a:prstGeom prst="rect">
            <a:avLst/>
          </a:prstGeom>
        </p:spPr>
      </p:pic>
    </p:spTree>
    <p:extLst>
      <p:ext uri="{BB962C8B-B14F-4D97-AF65-F5344CB8AC3E}">
        <p14:creationId xmlns:p14="http://schemas.microsoft.com/office/powerpoint/2010/main" val="5291863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4" y="4842933"/>
            <a:ext cx="9144000" cy="2038291"/>
          </a:xfrm>
          <a:prstGeom prst="rect">
            <a:avLst/>
          </a:prstGeom>
        </p:spPr>
      </p:pic>
      <p:sp>
        <p:nvSpPr>
          <p:cNvPr id="3" name="Content Placeholder 2"/>
          <p:cNvSpPr>
            <a:spLocks noGrp="1"/>
          </p:cNvSpPr>
          <p:nvPr>
            <p:ph idx="1"/>
          </p:nvPr>
        </p:nvSpPr>
        <p:spPr>
          <a:xfrm>
            <a:off x="869607" y="1347998"/>
            <a:ext cx="7467600" cy="4457266"/>
          </a:xfrm>
        </p:spPr>
        <p:txBody>
          <a:bodyPr>
            <a:normAutofit fontScale="77500" lnSpcReduction="20000"/>
          </a:bodyPr>
          <a:lstStyle/>
          <a:p>
            <a:r>
              <a:rPr lang="en-AU" b="1" dirty="0"/>
              <a:t>Man-To-Man Marking</a:t>
            </a:r>
          </a:p>
          <a:p>
            <a:r>
              <a:rPr lang="en-AU" dirty="0"/>
              <a:t>When using man to man marking, defenders are allocated an opponent to mark (often before the game) either in normal game play or at set-pieces. It is then the defender’s responsibility, when marking a specific player, to always be within touching distance of their opponent and not to give them any space to attack.</a:t>
            </a:r>
          </a:p>
          <a:p>
            <a:r>
              <a:rPr lang="en-AU" dirty="0"/>
              <a:t>Positives of man-to-man marking</a:t>
            </a:r>
          </a:p>
          <a:p>
            <a:r>
              <a:rPr lang="en-AU" dirty="0"/>
              <a:t>Defenders have clear roles and responsibilities.</a:t>
            </a:r>
          </a:p>
          <a:p>
            <a:r>
              <a:rPr lang="en-AU" dirty="0"/>
              <a:t>Does not need a lot of preparation time.</a:t>
            </a:r>
          </a:p>
          <a:p>
            <a:r>
              <a:rPr lang="en-AU" dirty="0"/>
              <a:t>Coaches can match up man for man for example, most capable header of the ball marks the oppositions most dangerous attacker from set pieces or height for height.</a:t>
            </a:r>
          </a:p>
          <a:p>
            <a:r>
              <a:rPr lang="en-AU" dirty="0"/>
              <a:t>Please watch up to 17 seconds of the link below to see how to man mark from corners. Pause on 12 seconds to see the set up.</a:t>
            </a:r>
          </a:p>
          <a:p>
            <a:endParaRPr lang="en-AU" dirty="0"/>
          </a:p>
          <a:p>
            <a:pPr marL="0" indent="0">
              <a:buNone/>
            </a:pPr>
            <a:r>
              <a:rPr lang="en-AU" b="1" u="sng" dirty="0"/>
              <a:t>Negatives of man-to-man marking</a:t>
            </a:r>
          </a:p>
          <a:p>
            <a:r>
              <a:rPr lang="en-AU" dirty="0"/>
              <a:t>Defenders can get blocked off.</a:t>
            </a:r>
          </a:p>
          <a:p>
            <a:r>
              <a:rPr lang="en-AU" dirty="0"/>
              <a:t>Risk of holding shirts and giving away a penalty.</a:t>
            </a:r>
          </a:p>
          <a:p>
            <a:r>
              <a:rPr lang="en-AU" dirty="0"/>
              <a:t>Defenders can lose attackers easily.</a:t>
            </a:r>
          </a:p>
          <a:p>
            <a:r>
              <a:rPr lang="en-AU" dirty="0"/>
              <a:t>Defenders have to watch the player and not just the ball.</a:t>
            </a:r>
          </a:p>
          <a:p>
            <a:endParaRPr lang="en-AU" dirty="0"/>
          </a:p>
          <a:p>
            <a:pPr algn="ctr"/>
            <a:endParaRPr lang="en-AU" dirty="0"/>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789449" y="476672"/>
            <a:ext cx="3627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AU" altLang="en-US" dirty="0">
                <a:solidFill>
                  <a:schemeClr val="bg1"/>
                </a:solidFill>
              </a:rPr>
              <a:t>Junior Development Plan</a:t>
            </a:r>
          </a:p>
        </p:txBody>
      </p:sp>
      <p:pic>
        <p:nvPicPr>
          <p:cNvPr id="8" name="Picture 7" descr="A close up of a sign&#10;&#10;Description automatically generated">
            <a:extLst>
              <a:ext uri="{FF2B5EF4-FFF2-40B4-BE49-F238E27FC236}">
                <a16:creationId xmlns:a16="http://schemas.microsoft.com/office/drawing/2014/main" id="{841302FA-9840-4955-988C-B5842FEB87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4664"/>
            <a:ext cx="788004" cy="662404"/>
          </a:xfrm>
          <a:prstGeom prst="rect">
            <a:avLst/>
          </a:prstGeom>
        </p:spPr>
      </p:pic>
      <p:pic>
        <p:nvPicPr>
          <p:cNvPr id="9" name="Picture 9">
            <a:extLst>
              <a:ext uri="{FF2B5EF4-FFF2-40B4-BE49-F238E27FC236}">
                <a16:creationId xmlns:a16="http://schemas.microsoft.com/office/drawing/2014/main" id="{4D1155B1-E504-454C-AA51-DC89CC5B15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76237"/>
            <a:ext cx="550913" cy="7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192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485656</TotalTime>
  <Words>14583</Words>
  <Application>Microsoft Office PowerPoint</Application>
  <PresentationFormat>On-screen Show (4:3)</PresentationFormat>
  <Paragraphs>2505</Paragraphs>
  <Slides>118</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118</vt:i4>
      </vt:variant>
    </vt:vector>
  </HeadingPairs>
  <TitlesOfParts>
    <vt:vector size="131" baseType="lpstr">
      <vt:lpstr>Arial</vt:lpstr>
      <vt:lpstr>Bebas Neue</vt:lpstr>
      <vt:lpstr>Calibri</vt:lpstr>
      <vt:lpstr>Calibri Bold Italic</vt:lpstr>
      <vt:lpstr>Calibri Light</vt:lpstr>
      <vt:lpstr>Franklin Gothic Medium Cond</vt:lpstr>
      <vt:lpstr>Gabriola</vt:lpstr>
      <vt:lpstr>Playfair Display</vt:lpstr>
      <vt:lpstr>Times</vt:lpstr>
      <vt:lpstr>Times New Roman</vt:lpstr>
      <vt:lpstr>Wingdings</vt:lpstr>
      <vt:lpstr>Office Theme</vt:lpstr>
      <vt:lpstr>1_Office Theme</vt:lpstr>
      <vt:lpstr>PowerPoint Presentation</vt:lpstr>
      <vt:lpstr>PowerPoint Presentation</vt:lpstr>
      <vt:lpstr>FGC  Football Philosophy</vt:lpstr>
      <vt:lpstr>PowerPoint Presentation</vt:lpstr>
      <vt:lpstr>PowerPoint Presentation</vt:lpstr>
      <vt:lpstr>PowerPoint Presentation</vt:lpstr>
      <vt:lpstr>PowerPoint Presentation</vt:lpstr>
      <vt:lpstr>PowerPoint Presentation</vt:lpstr>
      <vt:lpstr>  Playing Style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STYLE OF PLAY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FGC PLAYER</vt:lpstr>
      <vt:lpstr>PowerPoint Presentation</vt:lpstr>
      <vt:lpstr>PowerPoint Presentation</vt:lpstr>
      <vt:lpstr>GOALKEEPER</vt:lpstr>
      <vt:lpstr>PowerPoint Presentation</vt:lpstr>
      <vt:lpstr>DEFENDER CBs</vt:lpstr>
      <vt:lpstr>DEFENDER CBs</vt:lpstr>
      <vt:lpstr>                                                   </vt:lpstr>
      <vt:lpstr>DEFENDER (FB)(2/5)</vt:lpstr>
      <vt:lpstr>DEFENDER (FB)(2/5)</vt:lpstr>
      <vt:lpstr>PowerPoint Presentation</vt:lpstr>
      <vt:lpstr>MIDFIELDER (6)</vt:lpstr>
      <vt:lpstr>MIDFIELDER (6)</vt:lpstr>
      <vt:lpstr>PowerPoint Presentation</vt:lpstr>
      <vt:lpstr>MIDFIELDER (8/10)</vt:lpstr>
      <vt:lpstr>MIDFIELDER (8/10)</vt:lpstr>
      <vt:lpstr>PowerPoint Presentation</vt:lpstr>
      <vt:lpstr>WIDE ATTACKERS (7/11)</vt:lpstr>
      <vt:lpstr>WIDE ATTACKERS (7/11)</vt:lpstr>
      <vt:lpstr>PowerPoint Presentation</vt:lpstr>
      <vt:lpstr>STRIKER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U8/9 PLAYING SYSTEMS</vt:lpstr>
      <vt:lpstr>PowerPoint Presentation</vt:lpstr>
      <vt:lpstr>PowerPoint Presentation</vt:lpstr>
      <vt:lpstr>SAP PHASE – U10/12s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Coaching attackers in a 4-3-3</vt:lpstr>
      <vt:lpstr>Coaching attackers in a 4-3-3</vt:lpstr>
      <vt:lpstr>Coaching attackers in a 4-3-3</vt:lpstr>
      <vt:lpstr>Coaching attackers in a 4-3-3</vt:lpstr>
      <vt:lpstr>Coaching attackers in a 4-3-3</vt:lpstr>
      <vt:lpstr>Coaching attackers in a 4-3-3</vt:lpstr>
      <vt:lpstr>Coaching attackers in a 4-3-3</vt:lpstr>
      <vt:lpstr>Coaching attackers in a 4-3-3</vt:lpstr>
      <vt:lpstr>PowerPoint Presentation</vt:lpstr>
      <vt:lpstr>Coaching Midfield in a 4-3-3</vt:lpstr>
      <vt:lpstr>Coaching Midfield in a 4-3-3</vt:lpstr>
      <vt:lpstr>Coaching Midfield in a 4-3-3</vt:lpstr>
      <vt:lpstr>Coaching Midfield in a 4-3-3</vt:lpstr>
      <vt:lpstr>Coaching Midfield in a 4-3-3</vt:lpstr>
      <vt:lpstr>Coaching Midfield in a 4-3-3</vt:lpstr>
      <vt:lpstr>Coaching Midfield in a 4-3-3</vt:lpstr>
      <vt:lpstr> Out of Possession</vt:lpstr>
      <vt:lpstr>PowerPoint Presentation</vt:lpstr>
      <vt:lpstr>Coaching defenders in a 4-3-3</vt:lpstr>
      <vt:lpstr>Coaching defenders in a 4-3-3</vt:lpstr>
      <vt:lpstr>Coaching defenders in a 4-3-3</vt:lpstr>
      <vt:lpstr>Coaching defenders in a 4-3-3</vt:lpstr>
      <vt:lpstr>Coaching defenders in a 4-3-3</vt:lpstr>
      <vt:lpstr>Coaching defenders in a 4-3-3</vt:lpstr>
      <vt:lpstr>Coaching defenders in a 4-3-3</vt:lpstr>
      <vt:lpstr>PowerPoint Presentation</vt:lpstr>
      <vt:lpstr>Coaching Playing out from the back in a 4-3-3</vt:lpstr>
      <vt:lpstr>PowerPoint Presentation</vt:lpstr>
      <vt:lpstr>Three strategies for defending corners: Zonal, Man to Man and Mixed Zonal/Man to Man</vt:lpstr>
      <vt:lpstr>PowerPoint Presentation</vt:lpstr>
      <vt:lpstr>Zonal Marking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Junior Development Policy</vt:lpstr>
      <vt:lpstr>Youth Development Policy</vt:lpstr>
      <vt:lpstr>Youth Development Policy</vt:lpstr>
      <vt:lpstr>Youth Development Policy</vt:lpstr>
      <vt:lpstr>Youth Development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LIONS FC  Football Curriculum</dc:title>
  <dc:creator>Arc Park Accounts</dc:creator>
  <cp:lastModifiedBy>Leo Cameselle</cp:lastModifiedBy>
  <cp:revision>5099</cp:revision>
  <cp:lastPrinted>2018-02-08T07:15:27Z</cp:lastPrinted>
  <dcterms:created xsi:type="dcterms:W3CDTF">2016-04-21T02:56:53Z</dcterms:created>
  <dcterms:modified xsi:type="dcterms:W3CDTF">2019-02-19T01:12:02Z</dcterms:modified>
</cp:coreProperties>
</file>